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404" r:id="rId47"/>
    <p:sldId id="405" r:id="rId48"/>
    <p:sldId id="407" r:id="rId49"/>
    <p:sldId id="406" r:id="rId50"/>
    <p:sldId id="410" r:id="rId51"/>
    <p:sldId id="408" r:id="rId52"/>
    <p:sldId id="409" r:id="rId53"/>
    <p:sldId id="411" r:id="rId54"/>
    <p:sldId id="412" r:id="rId55"/>
    <p:sldId id="413" r:id="rId56"/>
    <p:sldId id="414"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25" r:id="rId75"/>
    <p:sldId id="326" r:id="rId76"/>
    <p:sldId id="319" r:id="rId77"/>
    <p:sldId id="320" r:id="rId78"/>
    <p:sldId id="321" r:id="rId79"/>
    <p:sldId id="322" r:id="rId80"/>
    <p:sldId id="323" r:id="rId81"/>
    <p:sldId id="324" r:id="rId82"/>
    <p:sldId id="327" r:id="rId83"/>
    <p:sldId id="328" r:id="rId84"/>
    <p:sldId id="329" r:id="rId85"/>
    <p:sldId id="330"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40" d="100"/>
          <a:sy n="40" d="100"/>
        </p:scale>
        <p:origin x="1002" y="7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5438458" y="1"/>
            <a:ext cx="4160520" cy="367030"/>
          </a:xfrm>
          <a:prstGeom prst="rect">
            <a:avLst/>
          </a:prstGeom>
        </p:spPr>
        <p:txBody>
          <a:bodyPr vert="horz" lIns="96661" tIns="48331" rIns="96661" bIns="48331" rtlCol="0"/>
          <a:lstStyle>
            <a:lvl1pPr algn="r">
              <a:defRPr sz="1300"/>
            </a:lvl1pPr>
          </a:lstStyle>
          <a:p>
            <a:fld id="{483C4F7C-8146-4491-8FE9-B646288397FB}" type="datetimeFigureOut">
              <a:rPr lang="en-US" smtClean="0"/>
              <a:t>11/9/2023</a:t>
            </a:fld>
            <a:endParaRPr lang="en-US" dirty="0"/>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960120" y="3520439"/>
            <a:ext cx="7680960" cy="2880361"/>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15A6C8DE-104D-41AD-B104-44A452C8DAB6}" type="slidenum">
              <a:rPr lang="en-US" smtClean="0"/>
              <a:t>‹#›</a:t>
            </a:fld>
            <a:endParaRPr lang="en-US" dirty="0"/>
          </a:p>
        </p:txBody>
      </p:sp>
    </p:spTree>
    <p:extLst>
      <p:ext uri="{BB962C8B-B14F-4D97-AF65-F5344CB8AC3E}">
        <p14:creationId xmlns:p14="http://schemas.microsoft.com/office/powerpoint/2010/main" val="297063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A6C8DE-104D-41AD-B104-44A452C8DAB6}" type="slidenum">
              <a:rPr lang="en-US" smtClean="0"/>
              <a:t>34</a:t>
            </a:fld>
            <a:endParaRPr lang="en-US"/>
          </a:p>
        </p:txBody>
      </p:sp>
    </p:spTree>
    <p:extLst>
      <p:ext uri="{BB962C8B-B14F-4D97-AF65-F5344CB8AC3E}">
        <p14:creationId xmlns:p14="http://schemas.microsoft.com/office/powerpoint/2010/main" val="393151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D7F4-3B22-A9B0-9513-AFA6026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7B081-1B24-0C54-314A-A16CA8FF88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AE29E7-E93E-6A5C-A2BD-01752E51BFA0}"/>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CDB12341-40D8-EBBE-C122-2462E10243D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D62F65-AAA8-6F7B-D568-0D404187DEBE}"/>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155678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41E7-5B86-AA7C-A83A-F219E62B81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27DF17-D75F-FAFF-D1B5-C3BD62A2E0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4CBA4-1711-6D79-41FE-E1FD56AB50A5}"/>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17D50117-0526-5CCF-D830-3742FE64D7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1C3F10-D6ED-A9B4-D5E9-6E994836108B}"/>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208557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0E4BA-29B4-CCDD-3A66-EFDA404BA7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946094-FDB9-8710-E79A-24B144427A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1C674-92BA-2BE6-ACF6-A04DEF52612F}"/>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369773E8-8CAC-DBB8-601B-DC096D2019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85A04C-506D-B729-6BAE-DB588B7E4E8E}"/>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2902206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CED-9174-FA41-9043-6874996B4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A8271-494E-C549-A19F-2A2C01DBD5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528BF-32C3-3568-5F53-F2A810154274}"/>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E4C5E8F7-2951-0406-14EB-A8FF81379C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D5158A-B47F-EAA7-59CA-6D2F09DCD5A1}"/>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400469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6316-C9D0-11A7-6A08-0B365B96F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24E9B5-71CA-720B-463C-54B5727F8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7D561-B292-8FE4-4625-BADE3095C919}"/>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726E2FD7-59A1-C18A-6FD6-5547BAD955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63C914-E143-FA35-0B77-3D6A8E59FFE8}"/>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1299933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ECAB-5A58-F586-2B7D-5A81B3962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8B49F-243C-4519-E463-E25B54E51C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D9E9C-5C89-900C-4A08-B74523A5BF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13DE-6925-1DCE-8289-F69D6DC201E2}"/>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6" name="Footer Placeholder 5">
            <a:extLst>
              <a:ext uri="{FF2B5EF4-FFF2-40B4-BE49-F238E27FC236}">
                <a16:creationId xmlns:a16="http://schemas.microsoft.com/office/drawing/2014/main" id="{62828844-D79B-8B48-BF73-8013BE3AEC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55E71F-71BB-92AA-7345-0E8678A38A7D}"/>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80996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DACD-8B39-D9D6-62D0-B2085C1406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97443-F5BD-3652-5599-14BB7B45C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868EB-85EA-9D3C-0BAD-F4097C25CC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D03AA-A4BC-6565-842B-D3287CD9A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A78DD1-D427-EFFC-9105-AF0B8572B8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05B24-D2AC-157E-29A8-5472B2298087}"/>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8" name="Footer Placeholder 7">
            <a:extLst>
              <a:ext uri="{FF2B5EF4-FFF2-40B4-BE49-F238E27FC236}">
                <a16:creationId xmlns:a16="http://schemas.microsoft.com/office/drawing/2014/main" id="{CC66650F-3697-3758-014A-1572B23DC43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DAF98EA-E95E-7E47-D9A7-90D5B8755024}"/>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40213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548B-41E4-C9C7-4BB3-8A712E6CF5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6317D8-CC92-C988-7DC0-A21861F85FF6}"/>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4" name="Footer Placeholder 3">
            <a:extLst>
              <a:ext uri="{FF2B5EF4-FFF2-40B4-BE49-F238E27FC236}">
                <a16:creationId xmlns:a16="http://schemas.microsoft.com/office/drawing/2014/main" id="{640DA2C7-6710-C234-BD3F-C6CE4F9454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DAEB4E-B1F0-CBCD-8198-884D7AA1FF67}"/>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121355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B54C07-0488-3722-5D63-E623B7FA02A0}"/>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3" name="Footer Placeholder 2">
            <a:extLst>
              <a:ext uri="{FF2B5EF4-FFF2-40B4-BE49-F238E27FC236}">
                <a16:creationId xmlns:a16="http://schemas.microsoft.com/office/drawing/2014/main" id="{74C8D0F1-7157-2313-7966-9B06655049B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6DD82F-0ABC-D46D-7A6B-99D3EAAFB7BD}"/>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742230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1DC9-3520-AF85-B578-638BBC317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44813-6056-9479-A730-424490C73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7C114-9D93-6D0F-5428-A653E24A2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C4510-8D77-367E-B8D1-73FAE3E6E162}"/>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6" name="Footer Placeholder 5">
            <a:extLst>
              <a:ext uri="{FF2B5EF4-FFF2-40B4-BE49-F238E27FC236}">
                <a16:creationId xmlns:a16="http://schemas.microsoft.com/office/drawing/2014/main" id="{15F6F060-46E6-7A33-18D7-11C4BD2BEC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C06E14-77FD-6587-0191-98331D40A3AE}"/>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296495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9774-EC5B-0A23-9655-EC12F4F786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584DF-DF8A-D4BB-F8B3-411ED6A838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28EE1F8-4250-60C7-0AAC-6D3B44EFA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2ED3-3523-B08B-04E5-05A69C81ABC1}"/>
              </a:ext>
            </a:extLst>
          </p:cNvPr>
          <p:cNvSpPr>
            <a:spLocks noGrp="1"/>
          </p:cNvSpPr>
          <p:nvPr>
            <p:ph type="dt" sz="half" idx="10"/>
          </p:nvPr>
        </p:nvSpPr>
        <p:spPr/>
        <p:txBody>
          <a:bodyPr/>
          <a:lstStyle/>
          <a:p>
            <a:fld id="{EB4FB2F6-C62E-4086-984D-5E9894D0A68A}" type="datetimeFigureOut">
              <a:rPr lang="en-US" smtClean="0"/>
              <a:pPr/>
              <a:t>11/9/2023</a:t>
            </a:fld>
            <a:endParaRPr lang="en-US" dirty="0"/>
          </a:p>
        </p:txBody>
      </p:sp>
      <p:sp>
        <p:nvSpPr>
          <p:cNvPr id="6" name="Footer Placeholder 5">
            <a:extLst>
              <a:ext uri="{FF2B5EF4-FFF2-40B4-BE49-F238E27FC236}">
                <a16:creationId xmlns:a16="http://schemas.microsoft.com/office/drawing/2014/main" id="{ECB4490E-4C17-7606-54E2-1C05758C1E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0CAE3A-F190-7B96-CC2D-EE29E443538D}"/>
              </a:ext>
            </a:extLst>
          </p:cNvPr>
          <p:cNvSpPr>
            <a:spLocks noGrp="1"/>
          </p:cNvSpPr>
          <p:nvPr>
            <p:ph type="sldNum" sz="quarter" idx="12"/>
          </p:nvPr>
        </p:nvSpPr>
        <p:spPr/>
        <p:txBody>
          <a:body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424568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l="56000" t="5000" r="1000" b="8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ED32-17D0-1262-77B5-428854E8ED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81C476-A8B6-3933-0777-B86E9845F6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6CEB8-FE24-B543-441D-C843E3200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FB2F6-C62E-4086-984D-5E9894D0A68A}" type="datetimeFigureOut">
              <a:rPr lang="en-US" smtClean="0"/>
              <a:pPr/>
              <a:t>11/9/2023</a:t>
            </a:fld>
            <a:endParaRPr lang="en-US" dirty="0"/>
          </a:p>
        </p:txBody>
      </p:sp>
      <p:sp>
        <p:nvSpPr>
          <p:cNvPr id="5" name="Footer Placeholder 4">
            <a:extLst>
              <a:ext uri="{FF2B5EF4-FFF2-40B4-BE49-F238E27FC236}">
                <a16:creationId xmlns:a16="http://schemas.microsoft.com/office/drawing/2014/main" id="{EF9E96DE-CE08-EF62-23D9-1DE3ECBE3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5320D89-28A9-CA7B-C6FA-5142B7BA3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DE069-D493-447E-B9B3-3661C2FBF507}" type="slidenum">
              <a:rPr lang="en-US" smtClean="0"/>
              <a:pPr/>
              <a:t>‹#›</a:t>
            </a:fld>
            <a:endParaRPr lang="en-US" dirty="0"/>
          </a:p>
        </p:txBody>
      </p:sp>
    </p:spTree>
    <p:extLst>
      <p:ext uri="{BB962C8B-B14F-4D97-AF65-F5344CB8AC3E}">
        <p14:creationId xmlns:p14="http://schemas.microsoft.com/office/powerpoint/2010/main" val="751522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647E-7F13-B545-8936-754A78E1FAAF}"/>
              </a:ext>
            </a:extLst>
          </p:cNvPr>
          <p:cNvSpPr>
            <a:spLocks noGrp="1"/>
          </p:cNvSpPr>
          <p:nvPr>
            <p:ph type="ctrTitle"/>
          </p:nvPr>
        </p:nvSpPr>
        <p:spPr>
          <a:xfrm>
            <a:off x="263471" y="1122363"/>
            <a:ext cx="11639227" cy="2387600"/>
          </a:xfrm>
        </p:spPr>
        <p:txBody>
          <a:bodyPr/>
          <a:lstStyle/>
          <a:p>
            <a:r>
              <a:rPr lang="en-US" b="1" dirty="0">
                <a:solidFill>
                  <a:schemeClr val="tx1"/>
                </a:solidFill>
              </a:rPr>
              <a:t>Research Methodology &amp; IPR</a:t>
            </a:r>
            <a:br>
              <a:rPr lang="en-US" b="1" dirty="0">
                <a:solidFill>
                  <a:schemeClr val="tx1"/>
                </a:solidFill>
              </a:rPr>
            </a:br>
            <a:r>
              <a:rPr lang="en-US" b="1" dirty="0">
                <a:solidFill>
                  <a:schemeClr val="tx1"/>
                </a:solidFill>
              </a:rPr>
              <a:t>Course Code: BTCS4801</a:t>
            </a:r>
            <a:endParaRPr lang="en-US" b="1" dirty="0"/>
          </a:p>
        </p:txBody>
      </p:sp>
    </p:spTree>
    <p:extLst>
      <p:ext uri="{BB962C8B-B14F-4D97-AF65-F5344CB8AC3E}">
        <p14:creationId xmlns:p14="http://schemas.microsoft.com/office/powerpoint/2010/main" val="94658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1015"/>
            <a:ext cx="10515600" cy="1325563"/>
          </a:xfrm>
        </p:spPr>
        <p:txBody>
          <a:bodyPr/>
          <a:lstStyle/>
          <a:p>
            <a:pPr algn="ctr"/>
            <a:r>
              <a:rPr lang="en-US" b="1" dirty="0"/>
              <a:t>Components of Research problem</a:t>
            </a:r>
            <a:endParaRPr lang="en-US" dirty="0"/>
          </a:p>
        </p:txBody>
      </p:sp>
      <p:sp>
        <p:nvSpPr>
          <p:cNvPr id="3" name="Content Placeholder 2"/>
          <p:cNvSpPr>
            <a:spLocks noGrp="1"/>
          </p:cNvSpPr>
          <p:nvPr>
            <p:ph idx="1"/>
          </p:nvPr>
        </p:nvSpPr>
        <p:spPr>
          <a:xfrm>
            <a:off x="759655" y="928468"/>
            <a:ext cx="10594145" cy="5248495"/>
          </a:xfrm>
        </p:spPr>
        <p:txBody>
          <a:bodyPr>
            <a:normAutofit lnSpcReduction="10000"/>
          </a:bodyPr>
          <a:lstStyle/>
          <a:p>
            <a:pPr algn="just"/>
            <a:r>
              <a:rPr lang="en-US" dirty="0"/>
              <a:t>There must be an individual or a group which has some difficulty or the problem. </a:t>
            </a:r>
          </a:p>
          <a:p>
            <a:pPr algn="just"/>
            <a:r>
              <a:rPr lang="en-US" dirty="0"/>
              <a:t>There must be some objective(s) to be attained at. If one wants nothing, one cannot have a problem. </a:t>
            </a:r>
          </a:p>
          <a:p>
            <a:pPr algn="just"/>
            <a:r>
              <a:rPr lang="en-US" dirty="0"/>
              <a:t>There must be alternative means (or the courses of action) for obtaining the objective(s) one wishes to attain. This means that there must be at least two means available to a researcher for if he has no choice of means, he cannot have a problem. </a:t>
            </a:r>
          </a:p>
          <a:p>
            <a:pPr algn="just"/>
            <a:r>
              <a:rPr lang="en-US" dirty="0"/>
              <a:t>There must remain some doubt in the mind of a researcher with regard to the selection of alternatives. This means that research must answer the question concerning the relative efficiency of the possible alternatives. </a:t>
            </a:r>
          </a:p>
          <a:p>
            <a:pPr algn="just"/>
            <a:r>
              <a:rPr lang="en-US" dirty="0"/>
              <a:t>There must be some environment(s) to which the difficulty pertains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3A69-5CBA-4204-8A35-920643A61CC4}"/>
              </a:ext>
            </a:extLst>
          </p:cNvPr>
          <p:cNvSpPr>
            <a:spLocks noGrp="1"/>
          </p:cNvSpPr>
          <p:nvPr>
            <p:ph type="title"/>
          </p:nvPr>
        </p:nvSpPr>
        <p:spPr>
          <a:xfrm>
            <a:off x="838200" y="1"/>
            <a:ext cx="10515600" cy="1690688"/>
          </a:xfrm>
        </p:spPr>
        <p:txBody>
          <a:bodyPr>
            <a:normAutofit fontScale="90000"/>
          </a:bodyPr>
          <a:lstStyle/>
          <a:p>
            <a:pPr algn="ctr"/>
            <a:r>
              <a:rPr lang="en-US" dirty="0"/>
              <a:t>New developments in IPR; IPR of Biological Systems 	</a:t>
            </a:r>
            <a:br>
              <a:rPr lang="en-US" dirty="0"/>
            </a:br>
            <a:endParaRPr lang="en-US" dirty="0"/>
          </a:p>
        </p:txBody>
      </p:sp>
      <p:sp>
        <p:nvSpPr>
          <p:cNvPr id="3" name="Content Placeholder 2">
            <a:extLst>
              <a:ext uri="{FF2B5EF4-FFF2-40B4-BE49-F238E27FC236}">
                <a16:creationId xmlns:a16="http://schemas.microsoft.com/office/drawing/2014/main" id="{A4EFFC83-D67D-43BF-AD00-04969D955112}"/>
              </a:ext>
            </a:extLst>
          </p:cNvPr>
          <p:cNvSpPr>
            <a:spLocks noGrp="1"/>
          </p:cNvSpPr>
          <p:nvPr>
            <p:ph idx="1"/>
          </p:nvPr>
        </p:nvSpPr>
        <p:spPr>
          <a:xfrm>
            <a:off x="0" y="1179095"/>
            <a:ext cx="12192000" cy="5678904"/>
          </a:xfrm>
        </p:spPr>
        <p:txBody>
          <a:bodyPr/>
          <a:lstStyle/>
          <a:p>
            <a:pPr algn="just"/>
            <a:r>
              <a:rPr lang="en-US" dirty="0"/>
              <a:t>Intellectual Property Rights (IPR) related to biological systems, including genes, biotechnology, and living organisms, have been evolving to keep pace with the rapid advances in the field of biotechnology and genetic engineering. Here are some new developments in IPR of biological systems:</a:t>
            </a:r>
          </a:p>
          <a:p>
            <a:pPr algn="just"/>
            <a:r>
              <a:rPr lang="en-US" b="1" dirty="0"/>
              <a:t>Gene Editing Technologies</a:t>
            </a:r>
            <a:r>
              <a:rPr lang="en-US" dirty="0"/>
              <a:t>: Gene editing technologies like CRISPR-Cas9 have revolutionized the field of biotechnology. New IPR issues have arisen regarding the patenting of specific gene-editing techniques and the ethical considerations surrounding editing the human genome.</a:t>
            </a:r>
          </a:p>
          <a:p>
            <a:pPr algn="just"/>
            <a:r>
              <a:rPr lang="en-US" b="1" dirty="0"/>
              <a:t>Synthetic Biology</a:t>
            </a:r>
            <a:r>
              <a:rPr lang="en-US" dirty="0"/>
              <a:t>: The field of synthetic biology involves the design and construction of biological components, devices, and systems for useful purposes. This area has raised questions about patenting novel synthetic organisms and bioengineered systems.</a:t>
            </a:r>
          </a:p>
          <a:p>
            <a:endParaRPr lang="en-US" dirty="0"/>
          </a:p>
        </p:txBody>
      </p:sp>
    </p:spTree>
    <p:extLst>
      <p:ext uri="{BB962C8B-B14F-4D97-AF65-F5344CB8AC3E}">
        <p14:creationId xmlns:p14="http://schemas.microsoft.com/office/powerpoint/2010/main" val="5690232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39C56-44BC-4317-9B99-AA774F5C1EA6}"/>
              </a:ext>
            </a:extLst>
          </p:cNvPr>
          <p:cNvSpPr>
            <a:spLocks noGrp="1"/>
          </p:cNvSpPr>
          <p:nvPr>
            <p:ph idx="1"/>
          </p:nvPr>
        </p:nvSpPr>
        <p:spPr>
          <a:xfrm>
            <a:off x="0" y="0"/>
            <a:ext cx="12192000" cy="6858000"/>
          </a:xfrm>
        </p:spPr>
        <p:txBody>
          <a:bodyPr>
            <a:normAutofit/>
          </a:bodyPr>
          <a:lstStyle/>
          <a:p>
            <a:pPr algn="just"/>
            <a:r>
              <a:rPr lang="en-US" b="1" dirty="0"/>
              <a:t>Biopiracy and Access to Genetic Resources</a:t>
            </a:r>
            <a:r>
              <a:rPr lang="en-US" dirty="0"/>
              <a:t>: Many countries have implemented regulations and agreements to prevent biopiracy, which is the unauthorized use of biological resources and knowledge from indigenous and local communities. The Nagoya Protocol under the Convention on Biological Diversity is an example of a framework for access and benefit-sharing related to genetic resources.</a:t>
            </a:r>
          </a:p>
          <a:p>
            <a:pPr algn="just"/>
            <a:r>
              <a:rPr lang="en-US" b="1" dirty="0"/>
              <a:t>Patenting of Natural Products</a:t>
            </a:r>
            <a:r>
              <a:rPr lang="en-US" dirty="0"/>
              <a:t>: The patenting of naturally occurring substances, such as isolated compounds from plants and microorganisms, has been a subject of debate. Some argue that patents on such products can stifle innovation and hinder access to essential medicines.</a:t>
            </a:r>
          </a:p>
          <a:p>
            <a:pPr algn="just"/>
            <a:r>
              <a:rPr lang="en-US" b="1" dirty="0"/>
              <a:t>Plant Breeding</a:t>
            </a:r>
            <a:r>
              <a:rPr lang="en-US" dirty="0"/>
              <a:t>: The development and protection of new plant varieties and crop traits have evolved. Plant breeders' rights and patents on genetically modified crops are examples of IPR related to agricultural biotechnology.</a:t>
            </a:r>
          </a:p>
          <a:p>
            <a:pPr algn="just"/>
            <a:r>
              <a:rPr lang="en-US" b="1" dirty="0"/>
              <a:t>Regulation of Gene Drives</a:t>
            </a:r>
            <a:r>
              <a:rPr lang="en-US" dirty="0"/>
              <a:t>: Gene drives are genetic systems that can promote the inheritance of particular genes within a population. They have the potential to be used in controlling pests and diseases but raise concerns about their environmental impact and ethical considerations.</a:t>
            </a:r>
          </a:p>
          <a:p>
            <a:endParaRPr lang="en-US" dirty="0"/>
          </a:p>
        </p:txBody>
      </p:sp>
    </p:spTree>
    <p:extLst>
      <p:ext uri="{BB962C8B-B14F-4D97-AF65-F5344CB8AC3E}">
        <p14:creationId xmlns:p14="http://schemas.microsoft.com/office/powerpoint/2010/main" val="1800572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D1AB4C-7D4F-444C-B8CF-3E3EE4885870}"/>
              </a:ext>
            </a:extLst>
          </p:cNvPr>
          <p:cNvSpPr>
            <a:spLocks noGrp="1"/>
          </p:cNvSpPr>
          <p:nvPr>
            <p:ph idx="1"/>
          </p:nvPr>
        </p:nvSpPr>
        <p:spPr>
          <a:xfrm>
            <a:off x="0" y="0"/>
            <a:ext cx="12192000" cy="6858000"/>
          </a:xfrm>
        </p:spPr>
        <p:txBody>
          <a:bodyPr/>
          <a:lstStyle/>
          <a:p>
            <a:pPr algn="just"/>
            <a:r>
              <a:rPr lang="en-US" b="1" dirty="0"/>
              <a:t>Data and Bioinformatics</a:t>
            </a:r>
            <a:r>
              <a:rPr lang="en-US" dirty="0"/>
              <a:t>: With the growth of genomics and big data in the life sciences, issues related to data ownership, sharing, and protection have gained importance. Companies and research institutions are also seeking patents for bioinformatics methods and data analysis tools.</a:t>
            </a:r>
          </a:p>
          <a:p>
            <a:pPr algn="just"/>
            <a:r>
              <a:rPr lang="en-US" b="1" dirty="0"/>
              <a:t>CRISPR Patent Disputes</a:t>
            </a:r>
            <a:r>
              <a:rPr lang="en-US" dirty="0"/>
              <a:t>: Several high-profile patent disputes related to the CRISPR gene-editing technology have emerged in recent years. These legal battles involve multiple parties claiming ownership of key CRISPR-related patents.</a:t>
            </a:r>
          </a:p>
          <a:p>
            <a:pPr algn="just"/>
            <a:r>
              <a:rPr lang="en-US" b="1" dirty="0"/>
              <a:t>Ethical Considerations</a:t>
            </a:r>
            <a:r>
              <a:rPr lang="en-US" dirty="0"/>
              <a:t>: The ethical implications of biotechnological advances, such as cloning, gene editing, and the creation of chimeric organisms, continue to be a subject of discussion. These ethical concerns have implications for IPR, as well as regulatory and legal frameworks.</a:t>
            </a:r>
          </a:p>
          <a:p>
            <a:pPr marL="0" indent="0">
              <a:buNone/>
            </a:pPr>
            <a:endParaRPr lang="en-US" dirty="0"/>
          </a:p>
          <a:p>
            <a:endParaRPr lang="en-US" dirty="0"/>
          </a:p>
        </p:txBody>
      </p:sp>
    </p:spTree>
    <p:extLst>
      <p:ext uri="{BB962C8B-B14F-4D97-AF65-F5344CB8AC3E}">
        <p14:creationId xmlns:p14="http://schemas.microsoft.com/office/powerpoint/2010/main" val="8645003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71A8-43FF-468D-B41F-9A40DF6CCB82}"/>
              </a:ext>
            </a:extLst>
          </p:cNvPr>
          <p:cNvSpPr>
            <a:spLocks noGrp="1"/>
          </p:cNvSpPr>
          <p:nvPr>
            <p:ph type="title"/>
          </p:nvPr>
        </p:nvSpPr>
        <p:spPr>
          <a:xfrm>
            <a:off x="0" y="1"/>
            <a:ext cx="12192000" cy="1540041"/>
          </a:xfrm>
        </p:spPr>
        <p:txBody>
          <a:bodyPr/>
          <a:lstStyle/>
          <a:p>
            <a:pPr algn="ctr"/>
            <a:r>
              <a:rPr lang="en-US" b="1" dirty="0"/>
              <a:t>New developments in IPR: Computer software</a:t>
            </a:r>
          </a:p>
        </p:txBody>
      </p:sp>
      <p:sp>
        <p:nvSpPr>
          <p:cNvPr id="3" name="Content Placeholder 2">
            <a:extLst>
              <a:ext uri="{FF2B5EF4-FFF2-40B4-BE49-F238E27FC236}">
                <a16:creationId xmlns:a16="http://schemas.microsoft.com/office/drawing/2014/main" id="{A834EEAB-6F99-42D7-B776-E1A421594F5C}"/>
              </a:ext>
            </a:extLst>
          </p:cNvPr>
          <p:cNvSpPr>
            <a:spLocks noGrp="1"/>
          </p:cNvSpPr>
          <p:nvPr>
            <p:ph idx="1"/>
          </p:nvPr>
        </p:nvSpPr>
        <p:spPr>
          <a:xfrm>
            <a:off x="0" y="1179095"/>
            <a:ext cx="12192000" cy="5678904"/>
          </a:xfrm>
        </p:spPr>
        <p:txBody>
          <a:bodyPr/>
          <a:lstStyle/>
          <a:p>
            <a:r>
              <a:rPr lang="en-US" b="1" dirty="0"/>
              <a:t>Open Source Licensing</a:t>
            </a:r>
            <a:r>
              <a:rPr lang="en-US" dirty="0"/>
              <a:t>: The use of open source software licenses continues to grow. Developers and organizations are increasingly adopting open source licenses like the GNU General Public License (GPL), Apache License, and MIT License. These licenses come with specific terms and conditions for use, modification, and distribution of software.</a:t>
            </a:r>
          </a:p>
          <a:p>
            <a:r>
              <a:rPr lang="en-US" b="1" dirty="0"/>
              <a:t>Patents in Software</a:t>
            </a:r>
            <a:r>
              <a:rPr lang="en-US" dirty="0"/>
              <a:t>: The patenting of software-related inventions remains a complex and contentious issue. Various patent offices have issued guidelines and rules to determine what types of software-related inventions are patentable. Patent litigation in the software industry continues to be a point of discussion, with high-profile cases affecting the development and use of software.</a:t>
            </a:r>
          </a:p>
          <a:p>
            <a:endParaRPr lang="en-US" dirty="0"/>
          </a:p>
        </p:txBody>
      </p:sp>
    </p:spTree>
    <p:extLst>
      <p:ext uri="{BB962C8B-B14F-4D97-AF65-F5344CB8AC3E}">
        <p14:creationId xmlns:p14="http://schemas.microsoft.com/office/powerpoint/2010/main" val="3215114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621E-37E4-41D5-9F26-F73DD37CCAC9}"/>
              </a:ext>
            </a:extLst>
          </p:cNvPr>
          <p:cNvSpPr>
            <a:spLocks noGrp="1"/>
          </p:cNvSpPr>
          <p:nvPr>
            <p:ph idx="1"/>
          </p:nvPr>
        </p:nvSpPr>
        <p:spPr>
          <a:xfrm>
            <a:off x="0" y="0"/>
            <a:ext cx="12192000" cy="6858000"/>
          </a:xfrm>
        </p:spPr>
        <p:txBody>
          <a:bodyPr/>
          <a:lstStyle/>
          <a:p>
            <a:pPr algn="just"/>
            <a:r>
              <a:rPr lang="en-US" b="1" dirty="0"/>
              <a:t>Copyright Protection</a:t>
            </a:r>
            <a:r>
              <a:rPr lang="en-US" dirty="0"/>
              <a:t>: Copyright is a primary form of protection for software. New cases often arise concerning the infringement of software copyrights, including issues related to the copying of code, user interfaces, and software design.</a:t>
            </a:r>
          </a:p>
          <a:p>
            <a:pPr marL="0" indent="0" algn="just">
              <a:buNone/>
            </a:pPr>
            <a:endParaRPr lang="en-US" dirty="0"/>
          </a:p>
          <a:p>
            <a:pPr algn="just"/>
            <a:r>
              <a:rPr lang="en-US" b="1" dirty="0"/>
              <a:t>Software as a Service (SaaS)</a:t>
            </a:r>
            <a:r>
              <a:rPr lang="en-US" dirty="0"/>
              <a:t>: The rise of SaaS has introduced new IPR considerations. Licensing agreements for cloud-based software applications and services are evolving to address issues related to data security, privacy, and intellectual property ownership.</a:t>
            </a:r>
          </a:p>
          <a:p>
            <a:pPr marL="0" indent="0" algn="just">
              <a:buNone/>
            </a:pPr>
            <a:endParaRPr lang="en-US" dirty="0"/>
          </a:p>
          <a:p>
            <a:pPr algn="just"/>
            <a:r>
              <a:rPr lang="en-US" b="1" dirty="0"/>
              <a:t>AI and Machine Learning</a:t>
            </a:r>
            <a:r>
              <a:rPr lang="en-US" dirty="0"/>
              <a:t>: The development of AI and machine learning technologies has raised questions about the copyright and patent status of AI-generated content and algorithms. There's a need for IPR frameworks that address the unique challenges posed by AI-generated works.</a:t>
            </a:r>
          </a:p>
          <a:p>
            <a:endParaRPr lang="en-US" dirty="0"/>
          </a:p>
        </p:txBody>
      </p:sp>
    </p:spTree>
    <p:extLst>
      <p:ext uri="{BB962C8B-B14F-4D97-AF65-F5344CB8AC3E}">
        <p14:creationId xmlns:p14="http://schemas.microsoft.com/office/powerpoint/2010/main" val="13089402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D112B-5AB5-4A13-AFC8-D18B166C0E9D}"/>
              </a:ext>
            </a:extLst>
          </p:cNvPr>
          <p:cNvSpPr>
            <a:spLocks noGrp="1"/>
          </p:cNvSpPr>
          <p:nvPr>
            <p:ph idx="1"/>
          </p:nvPr>
        </p:nvSpPr>
        <p:spPr>
          <a:xfrm>
            <a:off x="0" y="-168442"/>
            <a:ext cx="12192000" cy="7026442"/>
          </a:xfrm>
        </p:spPr>
        <p:txBody>
          <a:bodyPr>
            <a:normAutofit/>
          </a:bodyPr>
          <a:lstStyle/>
          <a:p>
            <a:pPr algn="just"/>
            <a:r>
              <a:rPr lang="en-US" b="1" dirty="0"/>
              <a:t>Software and Standards</a:t>
            </a:r>
            <a:r>
              <a:rPr lang="en-US" dirty="0"/>
              <a:t>: Many software technologies contribute to industry standards and interoperability. These standards often involve patents, and there are ongoing discussions about how patents should be licensed and used in standard-setting organizations.</a:t>
            </a:r>
          </a:p>
          <a:p>
            <a:pPr algn="just"/>
            <a:endParaRPr lang="en-US" dirty="0"/>
          </a:p>
          <a:p>
            <a:pPr algn="just"/>
            <a:r>
              <a:rPr lang="en-US" b="1" dirty="0"/>
              <a:t>International Harmonization</a:t>
            </a:r>
            <a:r>
              <a:rPr lang="en-US" dirty="0"/>
              <a:t>: Efforts to harmonize international copyright and patent standards for software continue. Organizations like the World Intellectual Property Organization (WIPO) work to create international agreements that address cross-border IPR issues.</a:t>
            </a:r>
          </a:p>
          <a:p>
            <a:pPr marL="0" indent="0" algn="just">
              <a:buNone/>
            </a:pPr>
            <a:endParaRPr lang="en-US" dirty="0"/>
          </a:p>
          <a:p>
            <a:pPr algn="just"/>
            <a:r>
              <a:rPr lang="en-US" b="1" dirty="0"/>
              <a:t>Fair Use and Fair Dealing</a:t>
            </a:r>
            <a:r>
              <a:rPr lang="en-US" dirty="0"/>
              <a:t>: Fair use and fair dealing exceptions in copyright law are often cited in the context of software. The interpretation of these exceptions can impact software development, reverse engineering, and security research.</a:t>
            </a:r>
          </a:p>
          <a:p>
            <a:endParaRPr lang="en-US" dirty="0"/>
          </a:p>
        </p:txBody>
      </p:sp>
    </p:spTree>
    <p:extLst>
      <p:ext uri="{BB962C8B-B14F-4D97-AF65-F5344CB8AC3E}">
        <p14:creationId xmlns:p14="http://schemas.microsoft.com/office/powerpoint/2010/main" val="2916699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ACC61-36CC-45C6-B2C4-8445E86A997C}"/>
              </a:ext>
            </a:extLst>
          </p:cNvPr>
          <p:cNvSpPr>
            <a:spLocks noGrp="1"/>
          </p:cNvSpPr>
          <p:nvPr>
            <p:ph idx="1"/>
          </p:nvPr>
        </p:nvSpPr>
        <p:spPr>
          <a:xfrm>
            <a:off x="0" y="0"/>
            <a:ext cx="12192000" cy="6858000"/>
          </a:xfrm>
        </p:spPr>
        <p:txBody>
          <a:bodyPr/>
          <a:lstStyle/>
          <a:p>
            <a:pPr algn="just"/>
            <a:r>
              <a:rPr lang="en-US" b="1" dirty="0"/>
              <a:t>Software Security and Vulnerabilities</a:t>
            </a:r>
            <a:r>
              <a:rPr lang="en-US" dirty="0"/>
              <a:t>: Disclosure of software vulnerabilities and security research can have legal and ethical implications. Researchers and security experts need to navigate IPR and liability issues when reporting vulnerabilities and developing security patches.</a:t>
            </a:r>
          </a:p>
          <a:p>
            <a:pPr marL="0" indent="0" algn="just">
              <a:buNone/>
            </a:pPr>
            <a:endParaRPr lang="en-US" dirty="0"/>
          </a:p>
          <a:p>
            <a:pPr algn="just"/>
            <a:r>
              <a:rPr lang="en-US" b="1" dirty="0"/>
              <a:t>Blockchain and Smart Contracts</a:t>
            </a:r>
            <a:r>
              <a:rPr lang="en-US" dirty="0"/>
              <a:t>: The emergence of blockchain technology and smart contracts raises questions about IPR related to the code and the legal status of blockchain-based applications and digital assets.</a:t>
            </a:r>
          </a:p>
          <a:p>
            <a:endParaRPr lang="en-US" dirty="0"/>
          </a:p>
        </p:txBody>
      </p:sp>
    </p:spTree>
    <p:extLst>
      <p:ext uri="{BB962C8B-B14F-4D97-AF65-F5344CB8AC3E}">
        <p14:creationId xmlns:p14="http://schemas.microsoft.com/office/powerpoint/2010/main" val="1070567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9123-046A-45A8-A176-FD72C6A9BA13}"/>
              </a:ext>
            </a:extLst>
          </p:cNvPr>
          <p:cNvSpPr>
            <a:spLocks noGrp="1"/>
          </p:cNvSpPr>
          <p:nvPr>
            <p:ph type="title"/>
          </p:nvPr>
        </p:nvSpPr>
        <p:spPr>
          <a:xfrm>
            <a:off x="1" y="-168442"/>
            <a:ext cx="12163926" cy="1994067"/>
          </a:xfrm>
        </p:spPr>
        <p:txBody>
          <a:bodyPr>
            <a:normAutofit/>
          </a:bodyPr>
          <a:lstStyle/>
          <a:p>
            <a:pPr algn="ctr"/>
            <a:r>
              <a:rPr lang="en-US" b="1" dirty="0"/>
              <a:t>Traditional knowledge Case Studies, IPR and IITs.  	</a:t>
            </a:r>
            <a:br>
              <a:rPr lang="en-US" b="1" dirty="0"/>
            </a:br>
            <a:endParaRPr lang="en-US" b="1" dirty="0"/>
          </a:p>
        </p:txBody>
      </p:sp>
      <p:sp>
        <p:nvSpPr>
          <p:cNvPr id="3" name="Content Placeholder 2">
            <a:extLst>
              <a:ext uri="{FF2B5EF4-FFF2-40B4-BE49-F238E27FC236}">
                <a16:creationId xmlns:a16="http://schemas.microsoft.com/office/drawing/2014/main" id="{788BADBD-2C52-4905-B8C4-21C2A5A1B6B1}"/>
              </a:ext>
            </a:extLst>
          </p:cNvPr>
          <p:cNvSpPr>
            <a:spLocks noGrp="1"/>
          </p:cNvSpPr>
          <p:nvPr>
            <p:ph idx="1"/>
          </p:nvPr>
        </p:nvSpPr>
        <p:spPr>
          <a:xfrm>
            <a:off x="28073" y="962526"/>
            <a:ext cx="12163927" cy="5895474"/>
          </a:xfrm>
        </p:spPr>
        <p:txBody>
          <a:bodyPr/>
          <a:lstStyle/>
          <a:p>
            <a:pPr algn="just"/>
            <a:r>
              <a:rPr lang="en-US" dirty="0"/>
              <a:t>Traditional knowledge (TK) refers to the knowledge, innovations, and practices that have been developed and handed down within indigenous and local communities over generations. Protecting and preserving traditional knowledge is important to ensure that these communities receive fair recognition and benefit from their contributions. Here are a few case studies that highlight the issues surrounding traditional knowledge, intellectual property rights (IPR), and the involvement of Indian Institutes of Technology (IITs) in this context:</a:t>
            </a:r>
          </a:p>
        </p:txBody>
      </p:sp>
    </p:spTree>
    <p:extLst>
      <p:ext uri="{BB962C8B-B14F-4D97-AF65-F5344CB8AC3E}">
        <p14:creationId xmlns:p14="http://schemas.microsoft.com/office/powerpoint/2010/main" val="806860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5875F5-3C5E-4FBB-B409-3F69CEF5E268}"/>
              </a:ext>
            </a:extLst>
          </p:cNvPr>
          <p:cNvSpPr>
            <a:spLocks noGrp="1"/>
          </p:cNvSpPr>
          <p:nvPr>
            <p:ph idx="1"/>
          </p:nvPr>
        </p:nvSpPr>
        <p:spPr>
          <a:xfrm>
            <a:off x="0" y="0"/>
            <a:ext cx="12192000" cy="6858000"/>
          </a:xfrm>
        </p:spPr>
        <p:txBody>
          <a:bodyPr/>
          <a:lstStyle/>
          <a:p>
            <a:r>
              <a:rPr lang="en-US" b="1" dirty="0"/>
              <a:t>Turmeric and Basmati Rice (India):</a:t>
            </a:r>
            <a:endParaRPr lang="en-US" dirty="0"/>
          </a:p>
          <a:p>
            <a:r>
              <a:rPr lang="en-US" dirty="0"/>
              <a:t>Case: India's traditional knowledge related to the medicinal properties of turmeric and the cultivation of aromatic Basmati rice was under threat from biopiracy by foreign entities who sought to patent these traditional practices.</a:t>
            </a:r>
          </a:p>
          <a:p>
            <a:r>
              <a:rPr lang="en-US" dirty="0"/>
              <a:t>IPR Involvement: In response to these challenges, Indian authorities and organizations, including IITs, conducted prior art searches and provided evidence to challenge the patents in the United States and Europe. This raised awareness about the importance of protecting traditional knowledge.</a:t>
            </a:r>
          </a:p>
          <a:p>
            <a:r>
              <a:rPr lang="en-US" dirty="0"/>
              <a:t>Outcome: The patents were revoked or invalidated, highlighting the need to protect traditional knowledge through prior art and database searches, and involving academic institutions like IITs in the process.</a:t>
            </a:r>
          </a:p>
          <a:p>
            <a:endParaRPr lang="en-US" dirty="0"/>
          </a:p>
        </p:txBody>
      </p:sp>
    </p:spTree>
    <p:extLst>
      <p:ext uri="{BB962C8B-B14F-4D97-AF65-F5344CB8AC3E}">
        <p14:creationId xmlns:p14="http://schemas.microsoft.com/office/powerpoint/2010/main" val="31841662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DFC74-7E35-42C8-87DB-B48B0611D40F}"/>
              </a:ext>
            </a:extLst>
          </p:cNvPr>
          <p:cNvSpPr>
            <a:spLocks noGrp="1"/>
          </p:cNvSpPr>
          <p:nvPr>
            <p:ph idx="1"/>
          </p:nvPr>
        </p:nvSpPr>
        <p:spPr>
          <a:xfrm>
            <a:off x="0" y="0"/>
            <a:ext cx="12192000" cy="6858000"/>
          </a:xfrm>
        </p:spPr>
        <p:txBody>
          <a:bodyPr>
            <a:normAutofit lnSpcReduction="10000"/>
          </a:bodyPr>
          <a:lstStyle/>
          <a:p>
            <a:r>
              <a:rPr lang="en-US" b="1" dirty="0"/>
              <a:t>Neem (India):</a:t>
            </a:r>
            <a:endParaRPr lang="en-US" dirty="0"/>
          </a:p>
          <a:p>
            <a:pPr lvl="1" algn="just"/>
            <a:r>
              <a:rPr lang="en-US" sz="2800" dirty="0"/>
              <a:t>Case: The use of neem for its pesticidal properties and other applications is an age-old practice in India. However, patents were filed by multinational companies for neem-based products, leading to concerns about biopiracy.</a:t>
            </a:r>
          </a:p>
          <a:p>
            <a:pPr lvl="1" algn="just"/>
            <a:r>
              <a:rPr lang="en-US" sz="2800" dirty="0"/>
              <a:t>IPR Involvement: Indian institutions, including IITs, played a role in researching and documenting the traditional uses and properties of neem. This information was used to challenge the patents and protect traditional knowledge.</a:t>
            </a:r>
          </a:p>
          <a:p>
            <a:pPr lvl="1" algn="just"/>
            <a:r>
              <a:rPr lang="en-US" sz="2800" dirty="0"/>
              <a:t>Outcome: Many neem-related patents were successfully challenged and revoked. This case emphasized the importance of documenting traditional knowledge and leveraging it in IPR protection efforts.</a:t>
            </a:r>
          </a:p>
          <a:p>
            <a:pPr algn="just"/>
            <a:br>
              <a:rPr lang="en-US" dirty="0"/>
            </a:br>
            <a:r>
              <a:rPr lang="en-US" b="1" dirty="0"/>
              <a:t>Geographical Indications (GIs):</a:t>
            </a:r>
            <a:endParaRPr lang="en-US" dirty="0"/>
          </a:p>
          <a:p>
            <a:pPr algn="just"/>
            <a:r>
              <a:rPr lang="en-US" dirty="0"/>
              <a:t>IITs and other research institutions in India have been involved in research and documentation efforts to establish geographical indications for products based on traditional knowledge. For example, Darjeeling tea and various Indian handicrafts have been recognized as GIs.</a:t>
            </a:r>
          </a:p>
          <a:p>
            <a:endParaRPr lang="en-US" dirty="0"/>
          </a:p>
        </p:txBody>
      </p:sp>
    </p:spTree>
    <p:extLst>
      <p:ext uri="{BB962C8B-B14F-4D97-AF65-F5344CB8AC3E}">
        <p14:creationId xmlns:p14="http://schemas.microsoft.com/office/powerpoint/2010/main" val="56529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0"/>
            <a:ext cx="10515600" cy="1325563"/>
          </a:xfrm>
        </p:spPr>
        <p:txBody>
          <a:bodyPr/>
          <a:lstStyle/>
          <a:p>
            <a:pPr algn="ctr"/>
            <a:r>
              <a:rPr lang="en-US" b="1" dirty="0"/>
              <a:t>Errors encountered  by Researcher </a:t>
            </a:r>
          </a:p>
        </p:txBody>
      </p:sp>
      <p:sp>
        <p:nvSpPr>
          <p:cNvPr id="3" name="Content Placeholder 2"/>
          <p:cNvSpPr>
            <a:spLocks noGrp="1"/>
          </p:cNvSpPr>
          <p:nvPr>
            <p:ph idx="1"/>
          </p:nvPr>
        </p:nvSpPr>
        <p:spPr>
          <a:xfrm>
            <a:off x="562707" y="1280160"/>
            <a:ext cx="11183815" cy="5092505"/>
          </a:xfrm>
        </p:spPr>
        <p:txBody>
          <a:bodyPr>
            <a:normAutofit lnSpcReduction="10000"/>
          </a:bodyPr>
          <a:lstStyle/>
          <a:p>
            <a:pPr algn="just">
              <a:buNone/>
            </a:pPr>
            <a:r>
              <a:rPr lang="en-US" dirty="0"/>
              <a:t> Some common errors researchers may commit when selecting a research problem: </a:t>
            </a:r>
          </a:p>
          <a:p>
            <a:pPr algn="just"/>
            <a:r>
              <a:rPr lang="en-US" dirty="0"/>
              <a:t>Vague Problem Statement </a:t>
            </a:r>
          </a:p>
          <a:p>
            <a:pPr algn="just"/>
            <a:r>
              <a:rPr lang="en-US" dirty="0"/>
              <a:t>Overly Broad or Narrow Problem</a:t>
            </a:r>
          </a:p>
          <a:p>
            <a:pPr algn="just"/>
            <a:r>
              <a:rPr lang="en-US" dirty="0"/>
              <a:t>Ignoring Relevance and Significance </a:t>
            </a:r>
          </a:p>
          <a:p>
            <a:pPr algn="just"/>
            <a:r>
              <a:rPr lang="en-US" dirty="0"/>
              <a:t>Lack of Originality</a:t>
            </a:r>
          </a:p>
          <a:p>
            <a:pPr algn="just"/>
            <a:r>
              <a:rPr lang="en-US" dirty="0"/>
              <a:t>Insufficient Literature Review</a:t>
            </a:r>
          </a:p>
          <a:p>
            <a:pPr algn="just"/>
            <a:r>
              <a:rPr lang="en-US" dirty="0"/>
              <a:t>Personal Bias</a:t>
            </a:r>
          </a:p>
          <a:p>
            <a:pPr algn="just"/>
            <a:r>
              <a:rPr lang="en-US" dirty="0"/>
              <a:t>Infeasible Problem </a:t>
            </a:r>
          </a:p>
          <a:p>
            <a:pPr algn="just"/>
            <a:r>
              <a:rPr lang="en-US" dirty="0"/>
              <a:t>Ignoring Ethical Considerations</a:t>
            </a:r>
          </a:p>
          <a:p>
            <a:pPr algn="just"/>
            <a:r>
              <a:rPr lang="en-US" dirty="0"/>
              <a:t>Underestimating Resources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867E6-0B27-4817-9DAD-ED26604F399B}"/>
              </a:ext>
            </a:extLst>
          </p:cNvPr>
          <p:cNvSpPr>
            <a:spLocks noGrp="1"/>
          </p:cNvSpPr>
          <p:nvPr>
            <p:ph idx="1"/>
          </p:nvPr>
        </p:nvSpPr>
        <p:spPr>
          <a:xfrm>
            <a:off x="0" y="0"/>
            <a:ext cx="12192000" cy="6858000"/>
          </a:xfrm>
        </p:spPr>
        <p:txBody>
          <a:bodyPr/>
          <a:lstStyle/>
          <a:p>
            <a:r>
              <a:rPr lang="en-US" b="1" dirty="0"/>
              <a:t>Yak Wool (Nepal):</a:t>
            </a:r>
            <a:endParaRPr lang="en-US" dirty="0"/>
          </a:p>
          <a:p>
            <a:r>
              <a:rPr lang="en-US" dirty="0"/>
              <a:t>Case: Indigenous communities in Nepal have a long history of producing high-quality yak wool textiles. Foreign companies attempted to patent products made from yak wool without acknowledging the traditional knowledge of the communities.</a:t>
            </a:r>
          </a:p>
          <a:p>
            <a:r>
              <a:rPr lang="en-US" dirty="0"/>
              <a:t>IPR Involvement: Organizations, including IITs in neighboring India, supported the documentation of traditional practices and the protection of these products as geographical indications (GIs).</a:t>
            </a:r>
          </a:p>
          <a:p>
            <a:r>
              <a:rPr lang="en-US" dirty="0"/>
              <a:t>Outcome: Some of the products were recognized as GIs, ensuring the protection of traditional knowledge and the economic well-being of the local communities.</a:t>
            </a:r>
          </a:p>
          <a:p>
            <a:endParaRPr lang="en-US" dirty="0"/>
          </a:p>
        </p:txBody>
      </p:sp>
    </p:spTree>
    <p:extLst>
      <p:ext uri="{BB962C8B-B14F-4D97-AF65-F5344CB8AC3E}">
        <p14:creationId xmlns:p14="http://schemas.microsoft.com/office/powerpoint/2010/main" val="1029778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9CDF-940B-49C2-A956-688262CBAEB8}"/>
              </a:ext>
            </a:extLst>
          </p:cNvPr>
          <p:cNvSpPr>
            <a:spLocks noGrp="1"/>
          </p:cNvSpPr>
          <p:nvPr>
            <p:ph type="title"/>
          </p:nvPr>
        </p:nvSpPr>
        <p:spPr>
          <a:xfrm>
            <a:off x="621632" y="2131678"/>
            <a:ext cx="11570368" cy="2801269"/>
          </a:xfrm>
        </p:spPr>
        <p:txBody>
          <a:bodyPr/>
          <a:lstStyle/>
          <a:p>
            <a:pPr algn="ctr"/>
            <a:r>
              <a:rPr lang="en-US" dirty="0">
                <a:solidFill>
                  <a:srgbClr val="C00000"/>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351623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Examples</a:t>
            </a:r>
          </a:p>
        </p:txBody>
      </p:sp>
      <p:sp>
        <p:nvSpPr>
          <p:cNvPr id="3" name="Content Placeholder 2"/>
          <p:cNvSpPr>
            <a:spLocks noGrp="1"/>
          </p:cNvSpPr>
          <p:nvPr>
            <p:ph idx="1"/>
          </p:nvPr>
        </p:nvSpPr>
        <p:spPr>
          <a:xfrm>
            <a:off x="661182" y="1477108"/>
            <a:ext cx="10692618" cy="4699855"/>
          </a:xfrm>
        </p:spPr>
        <p:txBody>
          <a:bodyPr/>
          <a:lstStyle/>
          <a:p>
            <a:r>
              <a:rPr lang="en-US" dirty="0"/>
              <a:t>Example: Vague Problem - "Improving Education" </a:t>
            </a:r>
          </a:p>
          <a:p>
            <a:r>
              <a:rPr lang="en-US" dirty="0"/>
              <a:t>Studying Human Behavior</a:t>
            </a:r>
          </a:p>
          <a:p>
            <a:pPr>
              <a:buNone/>
            </a:pPr>
            <a:r>
              <a:rPr lang="en-US" dirty="0"/>
              <a:t>   Specific Problem - "Investigating the Impact of Interactive Online Modules on High School Students' Math Learning Outcomes</a:t>
            </a:r>
          </a:p>
          <a:p>
            <a:r>
              <a:rPr lang="en-US" dirty="0"/>
              <a:t>Problem - "Exploring the Entire History of Human Civilization" Feasible Problem - "Investigating the Socioeconomic Factors Influencing Urbanization Trends in the Last Three Decades“</a:t>
            </a:r>
          </a:p>
          <a:p>
            <a:r>
              <a:rPr lang="en-US" dirty="0"/>
              <a:t>Problem: "Analyzing the Impact of Green Tea Consumption on the Concentration Levels of College Students in a Single Geography Classroom"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Sources of Research Problems</a:t>
            </a:r>
          </a:p>
        </p:txBody>
      </p:sp>
      <p:sp>
        <p:nvSpPr>
          <p:cNvPr id="3" name="Content Placeholder 2"/>
          <p:cNvSpPr>
            <a:spLocks noGrp="1"/>
          </p:cNvSpPr>
          <p:nvPr>
            <p:ph idx="1"/>
          </p:nvPr>
        </p:nvSpPr>
        <p:spPr/>
        <p:txBody>
          <a:bodyPr>
            <a:normAutofit fontScale="92500" lnSpcReduction="10000"/>
          </a:bodyPr>
          <a:lstStyle/>
          <a:p>
            <a:pPr algn="just"/>
            <a:r>
              <a:rPr lang="en-US" b="1" dirty="0"/>
              <a:t>Observation and Experience: </a:t>
            </a:r>
            <a:r>
              <a:rPr lang="en-US" dirty="0"/>
              <a:t>Research problems can arise from personal observations or experiences that highlight an area needing investigation</a:t>
            </a:r>
            <a:endParaRPr lang="en-US" b="1" dirty="0"/>
          </a:p>
          <a:p>
            <a:pPr algn="just"/>
            <a:r>
              <a:rPr lang="en-US" b="1" dirty="0"/>
              <a:t>Literature Review: </a:t>
            </a:r>
            <a:r>
              <a:rPr lang="en-US" dirty="0"/>
              <a:t>Examining existing literature can reveal gaps, inconsistencies, or areas where further research is needed.</a:t>
            </a:r>
          </a:p>
          <a:p>
            <a:r>
              <a:rPr lang="en-US" b="1" dirty="0"/>
              <a:t>Practical Issues or Concerns: </a:t>
            </a:r>
            <a:r>
              <a:rPr lang="en-US" dirty="0"/>
              <a:t>Both professional and personal, can inspire researchers to address issues they have encountered</a:t>
            </a:r>
            <a:endParaRPr lang="en-US" b="1" dirty="0"/>
          </a:p>
          <a:p>
            <a:r>
              <a:rPr lang="en-US" b="1" dirty="0"/>
              <a:t>Collaboration with Industry or Institutions:</a:t>
            </a:r>
            <a:r>
              <a:rPr lang="en-US" dirty="0"/>
              <a:t>  Industry challenges inspire researcher to meet the demand of latest trend.</a:t>
            </a:r>
          </a:p>
          <a:p>
            <a:r>
              <a:rPr lang="en-US" b="1" dirty="0"/>
              <a:t>Expert Consultation: </a:t>
            </a:r>
            <a:r>
              <a:rPr lang="en-US" dirty="0"/>
              <a:t>Discussions with experts in a particular field can highlight unresolved questions or areas of concern that require further investigation.</a:t>
            </a:r>
          </a:p>
          <a:p>
            <a:pPr>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Sources of Research Problems</a:t>
            </a:r>
          </a:p>
        </p:txBody>
      </p:sp>
      <p:sp>
        <p:nvSpPr>
          <p:cNvPr id="3" name="Content Placeholder 2"/>
          <p:cNvSpPr>
            <a:spLocks noGrp="1"/>
          </p:cNvSpPr>
          <p:nvPr>
            <p:ph idx="1"/>
          </p:nvPr>
        </p:nvSpPr>
        <p:spPr/>
        <p:txBody>
          <a:bodyPr/>
          <a:lstStyle/>
          <a:p>
            <a:pPr algn="just"/>
            <a:r>
              <a:rPr lang="en-US" b="1" dirty="0"/>
              <a:t>Technology Advancements:</a:t>
            </a:r>
            <a:r>
              <a:rPr lang="en-US" dirty="0"/>
              <a:t> Technological innovations can open up new avenues for research by introducing novel challenges or </a:t>
            </a:r>
            <a:r>
              <a:rPr lang="en-US" dirty="0" err="1"/>
              <a:t>opportunitie</a:t>
            </a:r>
            <a:endParaRPr lang="en-US" dirty="0"/>
          </a:p>
          <a:p>
            <a:pPr algn="just"/>
            <a:r>
              <a:rPr lang="en-US" b="1" dirty="0"/>
              <a:t>Policy and Regulation: </a:t>
            </a:r>
            <a:r>
              <a:rPr lang="en-US" dirty="0"/>
              <a:t>New policies, regulations, or laws may lead to research inquiries about their effectiveness, unintended consequences, or areas needing improvement</a:t>
            </a:r>
            <a:endParaRPr lang="en-US" b="1" dirty="0"/>
          </a:p>
          <a:p>
            <a:pPr algn="just"/>
            <a:r>
              <a:rPr lang="en-US" b="1" dirty="0"/>
              <a:t>Global Events and Crises: </a:t>
            </a:r>
            <a:r>
              <a:rPr lang="en-US" dirty="0"/>
              <a:t>Major events such as natural disasters, pandemics, or geopolitical conflicts can generate research questions related to response strategies, recovery efforts, and long-term impacts.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606" y="0"/>
            <a:ext cx="10515600" cy="1325563"/>
          </a:xfrm>
        </p:spPr>
        <p:txBody>
          <a:bodyPr/>
          <a:lstStyle/>
          <a:p>
            <a:pPr algn="ctr"/>
            <a:r>
              <a:rPr lang="en-US" b="1" dirty="0"/>
              <a:t>Scope and Objectives of research problem</a:t>
            </a:r>
          </a:p>
        </p:txBody>
      </p:sp>
      <p:sp>
        <p:nvSpPr>
          <p:cNvPr id="3" name="Content Placeholder 2"/>
          <p:cNvSpPr>
            <a:spLocks noGrp="1"/>
          </p:cNvSpPr>
          <p:nvPr>
            <p:ph idx="1"/>
          </p:nvPr>
        </p:nvSpPr>
        <p:spPr>
          <a:xfrm>
            <a:off x="506437" y="984738"/>
            <a:ext cx="11071274" cy="5331656"/>
          </a:xfrm>
        </p:spPr>
        <p:txBody>
          <a:bodyPr>
            <a:normAutofit fontScale="92500" lnSpcReduction="20000"/>
          </a:bodyPr>
          <a:lstStyle/>
          <a:p>
            <a:r>
              <a:rPr lang="en-US" dirty="0"/>
              <a:t>The scope and objectives of a research problem define the boundaries and goals of a research study. They provide clarity and direction for the research process, helping researchers focus their efforts and guide the development of the study.</a:t>
            </a:r>
          </a:p>
          <a:p>
            <a:r>
              <a:rPr lang="en-US" b="1" dirty="0"/>
              <a:t>Geographical Scope</a:t>
            </a:r>
          </a:p>
          <a:p>
            <a:r>
              <a:rPr lang="en-US" b="1" dirty="0"/>
              <a:t>Temporal Scope</a:t>
            </a:r>
          </a:p>
          <a:p>
            <a:r>
              <a:rPr lang="en-US" b="1" dirty="0"/>
              <a:t>Population/Participants</a:t>
            </a:r>
          </a:p>
          <a:p>
            <a:r>
              <a:rPr lang="en-US" b="1" dirty="0"/>
              <a:t>Variables</a:t>
            </a:r>
          </a:p>
          <a:p>
            <a:r>
              <a:rPr lang="en-US" b="1" dirty="0"/>
              <a:t>Main Objective</a:t>
            </a:r>
          </a:p>
          <a:p>
            <a:r>
              <a:rPr lang="en-US" b="1" dirty="0"/>
              <a:t>Specific Objectives</a:t>
            </a:r>
          </a:p>
          <a:p>
            <a:r>
              <a:rPr lang="en-US" b="1" dirty="0"/>
              <a:t>Hypotheses or Research Questions</a:t>
            </a:r>
          </a:p>
          <a:p>
            <a:r>
              <a:rPr lang="en-US" b="1" dirty="0"/>
              <a:t>Methodological Objectives</a:t>
            </a:r>
          </a:p>
          <a:p>
            <a:r>
              <a:rPr lang="en-US" b="1" dirty="0"/>
              <a:t>Practical or Applied Objectives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G Singh\Downloads\c12f3f38-9fe2-4106-bf06-bc6c7131d3a3.png"/>
          <p:cNvPicPr>
            <a:picLocks noGrp="1" noChangeAspect="1" noChangeArrowheads="1"/>
          </p:cNvPicPr>
          <p:nvPr>
            <p:ph idx="1"/>
          </p:nvPr>
        </p:nvPicPr>
        <p:blipFill>
          <a:blip r:embed="rId2" cstate="print"/>
          <a:srcRect/>
          <a:stretch>
            <a:fillRect/>
          </a:stretch>
        </p:blipFill>
        <p:spPr bwMode="auto">
          <a:xfrm>
            <a:off x="586306" y="211015"/>
            <a:ext cx="11033607" cy="620640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929" y="-253218"/>
            <a:ext cx="10515600" cy="1325563"/>
          </a:xfrm>
        </p:spPr>
        <p:txBody>
          <a:bodyPr/>
          <a:lstStyle/>
          <a:p>
            <a:pPr algn="ctr"/>
            <a:r>
              <a:rPr lang="en-US" b="1" dirty="0"/>
              <a:t>Approaches of Investigation of Solutions</a:t>
            </a:r>
          </a:p>
        </p:txBody>
      </p:sp>
      <p:sp>
        <p:nvSpPr>
          <p:cNvPr id="3" name="Content Placeholder 2"/>
          <p:cNvSpPr>
            <a:spLocks noGrp="1"/>
          </p:cNvSpPr>
          <p:nvPr>
            <p:ph idx="1"/>
          </p:nvPr>
        </p:nvSpPr>
        <p:spPr>
          <a:xfrm>
            <a:off x="436098" y="801858"/>
            <a:ext cx="11155680" cy="5375106"/>
          </a:xfrm>
        </p:spPr>
        <p:txBody>
          <a:bodyPr>
            <a:normAutofit lnSpcReduction="10000"/>
          </a:bodyPr>
          <a:lstStyle/>
          <a:p>
            <a:pPr algn="just"/>
            <a:r>
              <a:rPr lang="en-US" b="1" dirty="0"/>
              <a:t>Inferential approach</a:t>
            </a:r>
            <a:r>
              <a:rPr lang="en-US" dirty="0"/>
              <a:t>: Inferential approach to research is to form a data base from which to infer characteristics or relationships of population.</a:t>
            </a:r>
          </a:p>
          <a:p>
            <a:pPr algn="just"/>
            <a:r>
              <a:rPr lang="en-US" b="1" dirty="0"/>
              <a:t>Survey Approach: </a:t>
            </a:r>
            <a:r>
              <a:rPr lang="en-US" dirty="0"/>
              <a:t>Surveys involve collecting data from a larger population through questionnaires or interviews.</a:t>
            </a:r>
          </a:p>
          <a:p>
            <a:pPr algn="just"/>
            <a:r>
              <a:rPr lang="en-US" b="1" dirty="0"/>
              <a:t>Case Study Approach</a:t>
            </a:r>
            <a:r>
              <a:rPr lang="en-US" dirty="0"/>
              <a:t>: A case study involves an in-depth exploration of a single entity, such as an individual, organization, event, or phenomenon.</a:t>
            </a:r>
          </a:p>
          <a:p>
            <a:pPr algn="just"/>
            <a:r>
              <a:rPr lang="en-US" b="1" dirty="0"/>
              <a:t>Mixed-Methods Approach: </a:t>
            </a:r>
            <a:r>
              <a:rPr lang="en-US" dirty="0"/>
              <a:t>This approach combines both quantitative and qualitative methods. Researchers collect and analyze both numerical and non-numerical data to gain a comprehensive understanding of the research problem.</a:t>
            </a:r>
          </a:p>
          <a:p>
            <a:pPr algn="just"/>
            <a:r>
              <a:rPr lang="en-US" b="1" dirty="0"/>
              <a:t>Action research: </a:t>
            </a:r>
            <a:r>
              <a:rPr lang="en-US" dirty="0"/>
              <a:t>It</a:t>
            </a:r>
            <a:r>
              <a:rPr lang="en-US" b="1" dirty="0"/>
              <a:t> </a:t>
            </a:r>
            <a:r>
              <a:rPr lang="en-US" dirty="0"/>
              <a:t>is often used in practical or applied settings. It involves researchers collaborating with stakeholders to identify problems, implement interventions, and evaluate the outcomes.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Approaches of Investigation of Solutions</a:t>
            </a:r>
            <a:endParaRPr lang="en-US" dirty="0"/>
          </a:p>
        </p:txBody>
      </p:sp>
      <p:sp>
        <p:nvSpPr>
          <p:cNvPr id="3" name="Content Placeholder 2"/>
          <p:cNvSpPr>
            <a:spLocks noGrp="1"/>
          </p:cNvSpPr>
          <p:nvPr>
            <p:ph idx="1"/>
          </p:nvPr>
        </p:nvSpPr>
        <p:spPr/>
        <p:txBody>
          <a:bodyPr/>
          <a:lstStyle/>
          <a:p>
            <a:pPr algn="just"/>
            <a:r>
              <a:rPr lang="en-US" b="1" dirty="0"/>
              <a:t>Grounded Theory Approach: </a:t>
            </a:r>
            <a:r>
              <a:rPr lang="en-US" dirty="0"/>
              <a:t>This approach is commonly used in social sciences to develop theories from empirical data. Researchers gather data and then systematically code and analyze it to derive concepts and theories that are "grounded" in the data itself. </a:t>
            </a:r>
            <a:endParaRPr lang="en-US" b="1" dirty="0"/>
          </a:p>
          <a:p>
            <a:pPr algn="just"/>
            <a:r>
              <a:rPr lang="en-US" b="1" dirty="0"/>
              <a:t>Qualitative approach: </a:t>
            </a:r>
            <a:r>
              <a:rPr lang="en-US" dirty="0"/>
              <a:t>This approach is concerned with subjective assessment of attitudes, opinions and behavior. Research in such a situation is a function of researcher’s insights and impressions.</a:t>
            </a:r>
          </a:p>
          <a:p>
            <a:pPr algn="just">
              <a:buNone/>
            </a:pPr>
            <a:r>
              <a:rPr lang="en-US" dirty="0"/>
              <a:t>   Often, a combination of approaches might be used to address different aspects of the problem and provide a more comprehensive understanding of the solutions.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t>Approaches of Investigation of Solutions</a:t>
            </a:r>
            <a:endParaRPr lang="en-US" dirty="0"/>
          </a:p>
        </p:txBody>
      </p:sp>
      <p:sp>
        <p:nvSpPr>
          <p:cNvPr id="3" name="Content Placeholder 2"/>
          <p:cNvSpPr>
            <a:spLocks noGrp="1"/>
          </p:cNvSpPr>
          <p:nvPr>
            <p:ph idx="1"/>
          </p:nvPr>
        </p:nvSpPr>
        <p:spPr>
          <a:xfrm>
            <a:off x="633045" y="1350498"/>
            <a:ext cx="10734822" cy="5051548"/>
          </a:xfrm>
        </p:spPr>
        <p:txBody>
          <a:bodyPr/>
          <a:lstStyle/>
          <a:p>
            <a:pPr algn="just"/>
            <a:r>
              <a:rPr lang="en-US" b="1" dirty="0"/>
              <a:t>Data Collection: </a:t>
            </a:r>
            <a:r>
              <a:rPr lang="en-US" dirty="0"/>
              <a:t>This could include surveys, interviews, observations, experiments, or analysis of existing datasets.</a:t>
            </a:r>
          </a:p>
          <a:p>
            <a:pPr algn="just"/>
            <a:r>
              <a:rPr lang="en-US" b="1" dirty="0"/>
              <a:t>Analysis: </a:t>
            </a:r>
            <a:r>
              <a:rPr lang="en-US" dirty="0"/>
              <a:t>Analysis refers to the process of examining and interpreting the collected data. The aim is to uncover patterns, trends, relationships, and insights within the data.</a:t>
            </a:r>
          </a:p>
          <a:p>
            <a:pPr algn="just"/>
            <a:r>
              <a:rPr lang="en-US" b="1" dirty="0"/>
              <a:t>Interpretation: </a:t>
            </a:r>
            <a:r>
              <a:rPr lang="en-US" dirty="0"/>
              <a:t>This step often involves explaining the implications of the findings and discussing their significance.</a:t>
            </a:r>
          </a:p>
          <a:p>
            <a:pPr algn="just"/>
            <a:r>
              <a:rPr lang="en-US" b="1" dirty="0"/>
              <a:t>Necessary Instrumentation: </a:t>
            </a:r>
            <a:r>
              <a:rPr lang="en-US" dirty="0"/>
              <a:t>Physical Tools, Software Tools, Questionnaires or Surveys, Observational Protocols, Experimental Setups</a:t>
            </a:r>
          </a:p>
          <a:p>
            <a:pPr algn="just"/>
            <a:endParaRPr lang="en-US" b="1" dirty="0"/>
          </a:p>
          <a:p>
            <a:pPr algn="just"/>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1671-0B1F-37C6-5797-B279C38D297C}"/>
              </a:ext>
            </a:extLst>
          </p:cNvPr>
          <p:cNvSpPr>
            <a:spLocks noGrp="1"/>
          </p:cNvSpPr>
          <p:nvPr>
            <p:ph type="title"/>
          </p:nvPr>
        </p:nvSpPr>
        <p:spPr/>
        <p:txBody>
          <a:bodyPr/>
          <a:lstStyle/>
          <a:p>
            <a:r>
              <a:rPr lang="en-US" b="1" dirty="0">
                <a:solidFill>
                  <a:schemeClr val="tx1"/>
                </a:solidFill>
              </a:rPr>
              <a:t>What is research?</a:t>
            </a:r>
            <a:endParaRPr lang="en-US" b="1" dirty="0"/>
          </a:p>
        </p:txBody>
      </p:sp>
      <p:sp>
        <p:nvSpPr>
          <p:cNvPr id="3" name="Content Placeholder 2">
            <a:extLst>
              <a:ext uri="{FF2B5EF4-FFF2-40B4-BE49-F238E27FC236}">
                <a16:creationId xmlns:a16="http://schemas.microsoft.com/office/drawing/2014/main" id="{8D1C4721-3248-D77D-56E7-84088BA2CAD9}"/>
              </a:ext>
            </a:extLst>
          </p:cNvPr>
          <p:cNvSpPr>
            <a:spLocks noGrp="1"/>
          </p:cNvSpPr>
          <p:nvPr>
            <p:ph idx="1"/>
          </p:nvPr>
        </p:nvSpPr>
        <p:spPr/>
        <p:txBody>
          <a:bodyPr>
            <a:normAutofit/>
          </a:bodyPr>
          <a:lstStyle/>
          <a:p>
            <a:pPr algn="just" eaLnBrk="1" hangingPunct="1"/>
            <a:r>
              <a:rPr lang="en-US" sz="3200" b="1" dirty="0"/>
              <a:t>Research</a:t>
            </a:r>
            <a:r>
              <a:rPr lang="en-US" sz="3200" dirty="0"/>
              <a:t> can be defined as the </a:t>
            </a:r>
            <a:r>
              <a:rPr lang="en-US" sz="3200" b="1" dirty="0"/>
              <a:t>search for knowledge </a:t>
            </a:r>
            <a:r>
              <a:rPr lang="en-US" sz="3200" dirty="0"/>
              <a:t>or as any </a:t>
            </a:r>
            <a:r>
              <a:rPr lang="en-US" sz="3200" b="1" dirty="0"/>
              <a:t>systematic investigation to establish facts</a:t>
            </a:r>
            <a:r>
              <a:rPr lang="en-US" sz="3200" dirty="0"/>
              <a:t>. </a:t>
            </a:r>
          </a:p>
          <a:p>
            <a:pPr algn="just"/>
            <a:r>
              <a:rPr lang="en-US" sz="3200" dirty="0"/>
              <a:t>The Advanced Learner’s Dictionary of Current English lays down the meaning of research as </a:t>
            </a:r>
            <a:r>
              <a:rPr lang="en-US" sz="3200" b="1" dirty="0"/>
              <a:t>“a careful investigation or inquiry specially through search for new facts in any branch of knowledge”</a:t>
            </a:r>
            <a:r>
              <a:rPr lang="en-US" sz="3200" dirty="0"/>
              <a:t>.</a:t>
            </a:r>
          </a:p>
          <a:p>
            <a:pPr algn="just"/>
            <a:r>
              <a:rPr lang="en-US" sz="3200" dirty="0"/>
              <a:t>In short, the search for knowledge through objective and systematic method of finding solution to a problem is research.</a:t>
            </a:r>
          </a:p>
          <a:p>
            <a:endParaRPr lang="en-US" sz="3200" dirty="0"/>
          </a:p>
        </p:txBody>
      </p:sp>
    </p:spTree>
    <p:extLst>
      <p:ext uri="{BB962C8B-B14F-4D97-AF65-F5344CB8AC3E}">
        <p14:creationId xmlns:p14="http://schemas.microsoft.com/office/powerpoint/2010/main" val="3653169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Effective Literature Study approaches</a:t>
            </a:r>
          </a:p>
        </p:txBody>
      </p:sp>
      <p:sp>
        <p:nvSpPr>
          <p:cNvPr id="3" name="Content Placeholder 2"/>
          <p:cNvSpPr>
            <a:spLocks noGrp="1"/>
          </p:cNvSpPr>
          <p:nvPr>
            <p:ph idx="1"/>
          </p:nvPr>
        </p:nvSpPr>
        <p:spPr/>
        <p:txBody>
          <a:bodyPr/>
          <a:lstStyle/>
          <a:p>
            <a:pPr algn="just"/>
            <a:r>
              <a:rPr lang="en-US" b="1" dirty="0"/>
              <a:t>Define Research Objectives: </a:t>
            </a:r>
            <a:r>
              <a:rPr lang="en-US" dirty="0"/>
              <a:t>Clearly outline the purpose of your literature review, whether it's to provide background information, identify gaps, or support a specific research question.</a:t>
            </a:r>
            <a:endParaRPr lang="en-US" b="1" dirty="0"/>
          </a:p>
          <a:p>
            <a:pPr algn="just"/>
            <a:r>
              <a:rPr lang="en-US" b="1" dirty="0"/>
              <a:t>Search Strategy: </a:t>
            </a:r>
            <a:r>
              <a:rPr lang="en-US" dirty="0"/>
              <a:t>Develop a comprehensive search strategy using appropriate keywords, Boolean operators, and databases to ensure a thorough exploration of relevant literature</a:t>
            </a:r>
            <a:endParaRPr lang="en-US" b="1" dirty="0"/>
          </a:p>
          <a:p>
            <a:r>
              <a:rPr lang="en-US" b="1" dirty="0"/>
              <a:t>Screening Process:</a:t>
            </a:r>
            <a:r>
              <a:rPr lang="en-US" dirty="0"/>
              <a:t> Review titles and abstracts of identified sources to determine their potential relevance to your research.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Effective Literature Study approaches</a:t>
            </a:r>
          </a:p>
        </p:txBody>
      </p:sp>
      <p:sp>
        <p:nvSpPr>
          <p:cNvPr id="3" name="Content Placeholder 2"/>
          <p:cNvSpPr>
            <a:spLocks noGrp="1"/>
          </p:cNvSpPr>
          <p:nvPr>
            <p:ph idx="1"/>
          </p:nvPr>
        </p:nvSpPr>
        <p:spPr/>
        <p:txBody>
          <a:bodyPr>
            <a:normAutofit lnSpcReduction="10000"/>
          </a:bodyPr>
          <a:lstStyle/>
          <a:p>
            <a:pPr algn="just"/>
            <a:r>
              <a:rPr lang="en-US" b="1" dirty="0"/>
              <a:t>Data Extraction:</a:t>
            </a:r>
            <a:r>
              <a:rPr lang="en-US" dirty="0"/>
              <a:t> Systematically extract key information from selected sources, including author, publication year, methodology, findings, and implications.</a:t>
            </a:r>
          </a:p>
          <a:p>
            <a:pPr algn="just"/>
            <a:r>
              <a:rPr lang="en-US" b="1" dirty="0"/>
              <a:t>Categorization:</a:t>
            </a:r>
            <a:r>
              <a:rPr lang="en-US" dirty="0"/>
              <a:t> Group sources into themes, topics, or concepts to organize the literature and identify patterns.</a:t>
            </a:r>
          </a:p>
          <a:p>
            <a:pPr algn="just"/>
            <a:r>
              <a:rPr lang="en-US" b="1" dirty="0"/>
              <a:t>Critical Evaluation:</a:t>
            </a:r>
            <a:r>
              <a:rPr lang="en-US" dirty="0"/>
              <a:t> Assess the quality and credibility of each source, considering factors like author expertise, methodology, bias, and peer-review status.</a:t>
            </a:r>
          </a:p>
          <a:p>
            <a:pPr algn="just"/>
            <a:r>
              <a:rPr lang="en-US" b="1" dirty="0"/>
              <a:t>Synthesis:</a:t>
            </a:r>
            <a:r>
              <a:rPr lang="en-US" dirty="0"/>
              <a:t> Summarize and synthesize findings from different sources, highlighting common themes, disagreements, and gaps in the existing literature.</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Effective Literature Study approaches</a:t>
            </a:r>
          </a:p>
        </p:txBody>
      </p:sp>
      <p:sp>
        <p:nvSpPr>
          <p:cNvPr id="3" name="Content Placeholder 2"/>
          <p:cNvSpPr>
            <a:spLocks noGrp="1"/>
          </p:cNvSpPr>
          <p:nvPr>
            <p:ph idx="1"/>
          </p:nvPr>
        </p:nvSpPr>
        <p:spPr/>
        <p:txBody>
          <a:bodyPr>
            <a:normAutofit lnSpcReduction="10000"/>
          </a:bodyPr>
          <a:lstStyle/>
          <a:p>
            <a:pPr algn="just"/>
            <a:r>
              <a:rPr lang="en-US" b="1" dirty="0"/>
              <a:t>Conceptual Framework:</a:t>
            </a:r>
            <a:r>
              <a:rPr lang="en-US" dirty="0"/>
              <a:t> Develop a conceptual framework that illustrates how different studies relate to each other and contribute to your research.</a:t>
            </a:r>
          </a:p>
          <a:p>
            <a:pPr algn="just"/>
            <a:r>
              <a:rPr lang="en-US" b="1" dirty="0"/>
              <a:t>Citations and References:</a:t>
            </a:r>
            <a:r>
              <a:rPr lang="en-US" dirty="0"/>
              <a:t> Properly cite and reference all sources according to the appropriate citation style (APA, MLA, Chicago, etc.).</a:t>
            </a:r>
          </a:p>
          <a:p>
            <a:pPr algn="just"/>
            <a:r>
              <a:rPr lang="en-US" b="1" dirty="0"/>
              <a:t>Visual Aids:</a:t>
            </a:r>
            <a:r>
              <a:rPr lang="en-US" dirty="0"/>
              <a:t> Consider creating visual aids like tables, graphs, or concept maps to illustrate relationships between studies and concepts.</a:t>
            </a:r>
          </a:p>
          <a:p>
            <a:pPr algn="just"/>
            <a:r>
              <a:rPr lang="en-US" b="1" dirty="0"/>
              <a:t>Critical Analysis:</a:t>
            </a:r>
            <a:r>
              <a:rPr lang="en-US" dirty="0"/>
              <a:t> Analyze the strengths and weaknesses of the existing literature, identifying limitations, contradictions, and potential biases.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Effective Literature Study approaches</a:t>
            </a:r>
          </a:p>
        </p:txBody>
      </p:sp>
      <p:sp>
        <p:nvSpPr>
          <p:cNvPr id="3" name="Content Placeholder 2"/>
          <p:cNvSpPr>
            <a:spLocks noGrp="1"/>
          </p:cNvSpPr>
          <p:nvPr>
            <p:ph idx="1"/>
          </p:nvPr>
        </p:nvSpPr>
        <p:spPr/>
        <p:txBody>
          <a:bodyPr>
            <a:normAutofit fontScale="92500" lnSpcReduction="20000"/>
          </a:bodyPr>
          <a:lstStyle/>
          <a:p>
            <a:pPr algn="just"/>
            <a:r>
              <a:rPr lang="en-US" b="1" dirty="0"/>
              <a:t>Integration with Research:</a:t>
            </a:r>
            <a:r>
              <a:rPr lang="en-US" dirty="0"/>
              <a:t> Integrate the findings of the literature review into your research project, showing how it informs your research objectives, hypotheses, or research questions.</a:t>
            </a:r>
          </a:p>
          <a:p>
            <a:pPr algn="just"/>
            <a:r>
              <a:rPr lang="en-US" b="1" dirty="0"/>
              <a:t>Future Research Directions:</a:t>
            </a:r>
            <a:r>
              <a:rPr lang="en-US" dirty="0"/>
              <a:t> Highlight areas where further research is needed, pointing out gaps in the current literature that your study could address.</a:t>
            </a:r>
          </a:p>
          <a:p>
            <a:pPr algn="just"/>
            <a:r>
              <a:rPr lang="en-US" b="1" dirty="0"/>
              <a:t>Revision and Updating:</a:t>
            </a:r>
            <a:r>
              <a:rPr lang="en-US" dirty="0"/>
              <a:t> Regularly update and revise your literature review as new research emerges, ensuring it remains current and relevant.</a:t>
            </a:r>
          </a:p>
          <a:p>
            <a:pPr algn="just"/>
            <a:r>
              <a:rPr lang="en-US" b="1" dirty="0"/>
              <a:t>Citation Management:</a:t>
            </a:r>
            <a:r>
              <a:rPr lang="en-US" dirty="0"/>
              <a:t> Utilize citation management tools to organize, store, and cite your sources efficiently.</a:t>
            </a:r>
          </a:p>
          <a:p>
            <a:pPr algn="just"/>
            <a:r>
              <a:rPr lang="en-US" b="1" dirty="0"/>
              <a:t>Ethical Considerations:</a:t>
            </a:r>
            <a:r>
              <a:rPr lang="en-US" dirty="0"/>
              <a:t> Ensure ethical practices in referencing, giving credit to original authors, and avoiding plagiarism.</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Effective Literature Study approaches</a:t>
            </a:r>
          </a:p>
        </p:txBody>
      </p:sp>
      <p:sp>
        <p:nvSpPr>
          <p:cNvPr id="3" name="Content Placeholder 2"/>
          <p:cNvSpPr>
            <a:spLocks noGrp="1"/>
          </p:cNvSpPr>
          <p:nvPr>
            <p:ph idx="1"/>
          </p:nvPr>
        </p:nvSpPr>
        <p:spPr>
          <a:xfrm>
            <a:off x="506437" y="1477108"/>
            <a:ext cx="10847363" cy="4699855"/>
          </a:xfrm>
        </p:spPr>
        <p:txBody>
          <a:bodyPr>
            <a:normAutofit fontScale="92500" lnSpcReduction="20000"/>
          </a:bodyPr>
          <a:lstStyle/>
          <a:p>
            <a:pPr algn="just">
              <a:buNone/>
            </a:pPr>
            <a:endParaRPr lang="en-US" dirty="0"/>
          </a:p>
          <a:p>
            <a:pPr algn="just"/>
            <a:r>
              <a:rPr lang="en-US" b="1" dirty="0"/>
              <a:t>Patents and Innovations: </a:t>
            </a:r>
            <a:r>
              <a:rPr lang="en-US" dirty="0"/>
              <a:t>Explore patents related to your area of interest to understand technological innovations and trends.</a:t>
            </a:r>
            <a:endParaRPr lang="en-US" b="1" dirty="0"/>
          </a:p>
          <a:p>
            <a:pPr algn="just"/>
            <a:r>
              <a:rPr lang="en-US" b="1" dirty="0"/>
              <a:t>Academic Books:</a:t>
            </a:r>
            <a:r>
              <a:rPr lang="en-US" dirty="0"/>
              <a:t> Consult academic books written by experts in the field for comprehensive overviews and theoretical foundations.</a:t>
            </a:r>
            <a:endParaRPr lang="en-US" b="1" dirty="0"/>
          </a:p>
          <a:p>
            <a:pPr algn="just"/>
            <a:r>
              <a:rPr lang="en-US" b="1" dirty="0"/>
              <a:t>Technical Blogs and Forums: </a:t>
            </a:r>
            <a:r>
              <a:rPr lang="en-US" dirty="0"/>
              <a:t>Engage with technical blogs, forums (like Stack Overflow), and community platforms to gain insights from practitioners and researchers.</a:t>
            </a:r>
            <a:endParaRPr lang="en-US" b="1" dirty="0"/>
          </a:p>
          <a:p>
            <a:pPr algn="just"/>
            <a:r>
              <a:rPr lang="en-US" b="1" dirty="0"/>
              <a:t>Cross-Referencing:</a:t>
            </a:r>
            <a:r>
              <a:rPr lang="en-US" dirty="0"/>
              <a:t> Look through the references cited in papers and articles to find additional sources that contribute to your understanding</a:t>
            </a:r>
            <a:endParaRPr lang="en-US" b="1" dirty="0"/>
          </a:p>
          <a:p>
            <a:pPr algn="just"/>
            <a:r>
              <a:rPr lang="en-US" b="1" dirty="0"/>
              <a:t>Coding Patterns and Algorithms:</a:t>
            </a:r>
            <a:r>
              <a:rPr lang="en-US" dirty="0"/>
              <a:t> For software-related studies, investigate coding patterns, algorithms, and design methodologies to gain insights into best practices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Effective Literature Study approaches</a:t>
            </a:r>
          </a:p>
        </p:txBody>
      </p:sp>
      <p:sp>
        <p:nvSpPr>
          <p:cNvPr id="3" name="Content Placeholder 2"/>
          <p:cNvSpPr>
            <a:spLocks noGrp="1"/>
          </p:cNvSpPr>
          <p:nvPr>
            <p:ph idx="1"/>
          </p:nvPr>
        </p:nvSpPr>
        <p:spPr>
          <a:xfrm>
            <a:off x="506437" y="1477108"/>
            <a:ext cx="10847363" cy="4699855"/>
          </a:xfrm>
        </p:spPr>
        <p:txBody>
          <a:bodyPr>
            <a:normAutofit/>
          </a:bodyPr>
          <a:lstStyle/>
          <a:p>
            <a:pPr algn="just"/>
            <a:r>
              <a:rPr lang="en-US" b="1" dirty="0"/>
              <a:t>Open Source Projects:</a:t>
            </a:r>
            <a:r>
              <a:rPr lang="en-US" dirty="0"/>
              <a:t> For software-related studies, analyze open source projects to understand coding practices, collaboration patterns, and real-world applications</a:t>
            </a:r>
          </a:p>
          <a:p>
            <a:pPr algn="just"/>
            <a:r>
              <a:rPr lang="en-US" b="1" dirty="0" err="1"/>
              <a:t>GitHub</a:t>
            </a:r>
            <a:r>
              <a:rPr lang="en-US" b="1" dirty="0"/>
              <a:t> Repositories:</a:t>
            </a:r>
            <a:r>
              <a:rPr lang="en-US" dirty="0"/>
              <a:t> For software-related studies, consider looking at code repositories on platforms like </a:t>
            </a:r>
            <a:r>
              <a:rPr lang="en-US" dirty="0" err="1"/>
              <a:t>GitHub</a:t>
            </a:r>
            <a:r>
              <a:rPr lang="en-US" dirty="0"/>
              <a:t> to understand practical implementations.</a:t>
            </a:r>
          </a:p>
          <a:p>
            <a:pPr algn="just"/>
            <a:r>
              <a:rPr lang="en-US" b="1" dirty="0"/>
              <a:t>Whitepapers and Technical Reports:</a:t>
            </a:r>
            <a:r>
              <a:rPr lang="en-US" dirty="0"/>
              <a:t> Investigate whitepapers, technical reports, and documentation from reputable sources like research institutions and technology companies.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b="1" dirty="0"/>
              <a:t>Plagiarism Analysis</a:t>
            </a:r>
          </a:p>
        </p:txBody>
      </p:sp>
      <p:sp>
        <p:nvSpPr>
          <p:cNvPr id="3" name="Content Placeholder 2"/>
          <p:cNvSpPr>
            <a:spLocks noGrp="1"/>
          </p:cNvSpPr>
          <p:nvPr>
            <p:ph idx="1"/>
          </p:nvPr>
        </p:nvSpPr>
        <p:spPr/>
        <p:txBody>
          <a:bodyPr>
            <a:normAutofit fontScale="85000" lnSpcReduction="10000"/>
          </a:bodyPr>
          <a:lstStyle/>
          <a:p>
            <a:pPr algn="just"/>
            <a:r>
              <a:rPr lang="en-US" dirty="0"/>
              <a:t>There are various approaches to analyzing plagiarism:</a:t>
            </a:r>
          </a:p>
          <a:p>
            <a:pPr algn="just"/>
            <a:r>
              <a:rPr lang="en-US" b="1" dirty="0"/>
              <a:t>Text Comparison Software:</a:t>
            </a:r>
            <a:r>
              <a:rPr lang="en-US" dirty="0"/>
              <a:t> Utilize plagiarism detection tools like </a:t>
            </a:r>
            <a:r>
              <a:rPr lang="en-US" dirty="0" err="1"/>
              <a:t>Turnitin</a:t>
            </a:r>
            <a:r>
              <a:rPr lang="en-US" dirty="0"/>
              <a:t>, </a:t>
            </a:r>
            <a:r>
              <a:rPr lang="en-US" dirty="0" err="1"/>
              <a:t>Grammarly</a:t>
            </a:r>
            <a:r>
              <a:rPr lang="en-US" dirty="0"/>
              <a:t>, and </a:t>
            </a:r>
            <a:r>
              <a:rPr lang="en-US" dirty="0" err="1"/>
              <a:t>ithenticate</a:t>
            </a:r>
            <a:r>
              <a:rPr lang="en-US" dirty="0"/>
              <a:t> that compare the submitted text against databases of existing content to identify similarities.</a:t>
            </a:r>
          </a:p>
          <a:p>
            <a:pPr algn="just"/>
            <a:r>
              <a:rPr lang="en-US" b="1" dirty="0"/>
              <a:t>Manual Comparison:</a:t>
            </a:r>
            <a:r>
              <a:rPr lang="en-US" dirty="0"/>
              <a:t> Conduct a side-by-side analysis of the suspected plagiarized content and its potential source to identify direct copying or paraphrasing.</a:t>
            </a:r>
          </a:p>
          <a:p>
            <a:pPr algn="just"/>
            <a:r>
              <a:rPr lang="en-US" b="1" dirty="0"/>
              <a:t>Citation Examination:</a:t>
            </a:r>
            <a:r>
              <a:rPr lang="en-US" dirty="0"/>
              <a:t> Scrutinize the citations and references in the document to check if sources have been appropriately credited and cited.</a:t>
            </a:r>
          </a:p>
          <a:p>
            <a:pPr algn="just"/>
            <a:r>
              <a:rPr lang="en-US" b="1" dirty="0"/>
              <a:t>Semantic Analysis:</a:t>
            </a:r>
            <a:r>
              <a:rPr lang="en-US" dirty="0"/>
              <a:t> Look beyond literal text matching and assess the overall meaning and structure of sentences to detect disguised plagiarism.</a:t>
            </a:r>
          </a:p>
          <a:p>
            <a:pPr algn="just"/>
            <a:r>
              <a:rPr lang="en-US" b="1" dirty="0"/>
              <a:t>Writing Style Analysis:</a:t>
            </a:r>
            <a:r>
              <a:rPr lang="en-US" dirty="0"/>
              <a:t> Evaluate changes in writing style, vocabulary, tone, or formatting that may indicate portions of text copied from another source.</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b="1" dirty="0"/>
              <a:t>Plagiarism Analysis</a:t>
            </a:r>
          </a:p>
        </p:txBody>
      </p:sp>
      <p:sp>
        <p:nvSpPr>
          <p:cNvPr id="3" name="Content Placeholder 2"/>
          <p:cNvSpPr>
            <a:spLocks noGrp="1"/>
          </p:cNvSpPr>
          <p:nvPr>
            <p:ph idx="1"/>
          </p:nvPr>
        </p:nvSpPr>
        <p:spPr>
          <a:xfrm>
            <a:off x="436098" y="1547446"/>
            <a:ext cx="10917702" cy="4629517"/>
          </a:xfrm>
        </p:spPr>
        <p:txBody>
          <a:bodyPr>
            <a:normAutofit fontScale="92500" lnSpcReduction="20000"/>
          </a:bodyPr>
          <a:lstStyle/>
          <a:p>
            <a:pPr algn="just"/>
            <a:r>
              <a:rPr lang="en-US" b="1" dirty="0"/>
              <a:t>Online Search:</a:t>
            </a:r>
            <a:r>
              <a:rPr lang="en-US" dirty="0"/>
              <a:t> Manually search for specific phrases or sentences online to identify potential sources of copied content.</a:t>
            </a:r>
          </a:p>
          <a:p>
            <a:pPr algn="just"/>
            <a:r>
              <a:rPr lang="en-US" b="1" dirty="0"/>
              <a:t>Cross-Reference with Databases:</a:t>
            </a:r>
            <a:r>
              <a:rPr lang="en-US" dirty="0"/>
              <a:t> Compare the document with academic databases, journals, and published materials to spot unauthorized use of others' work.</a:t>
            </a:r>
          </a:p>
          <a:p>
            <a:pPr algn="just"/>
            <a:r>
              <a:rPr lang="en-US" b="1" dirty="0"/>
              <a:t>Peer Review:</a:t>
            </a:r>
            <a:r>
              <a:rPr lang="en-US" dirty="0"/>
              <a:t> In academic and research settings, peer reviewers can help identify potential instances of plagiarism by recognizing unattributed content.</a:t>
            </a:r>
          </a:p>
          <a:p>
            <a:pPr algn="just"/>
            <a:r>
              <a:rPr lang="en-US" b="1" dirty="0"/>
              <a:t>Pattern Recognition:</a:t>
            </a:r>
            <a:r>
              <a:rPr lang="en-US" dirty="0"/>
              <a:t> Identify recurring patterns in sentence structure, keywords, or ideas that might indicate similarities with existing sources.</a:t>
            </a:r>
          </a:p>
          <a:p>
            <a:pPr algn="just"/>
            <a:r>
              <a:rPr lang="en-US" b="1" dirty="0"/>
              <a:t>Quotation Verification:</a:t>
            </a:r>
            <a:r>
              <a:rPr lang="en-US" dirty="0"/>
              <a:t> Ensure that quoted material is accurately presented and properly cited to prevent inadvertent plagiarism.</a:t>
            </a:r>
          </a:p>
          <a:p>
            <a:pPr algn="just"/>
            <a:r>
              <a:rPr lang="en-US" b="1" dirty="0"/>
              <a:t>Synonym Checks:</a:t>
            </a:r>
            <a:r>
              <a:rPr lang="en-US" dirty="0"/>
              <a:t> Search for synonyms of key phrases to uncover instances where authors have replaced words to evade direct matching.</a:t>
            </a:r>
          </a:p>
          <a:p>
            <a:pPr algn="just"/>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Plagiarism Analysis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b="1" dirty="0"/>
              <a:t>Historical Record Analysis:</a:t>
            </a:r>
            <a:r>
              <a:rPr lang="en-US" dirty="0"/>
              <a:t> Review historical drafts or versions of the document to detect changes or additions that could suggest copied content.</a:t>
            </a:r>
          </a:p>
          <a:p>
            <a:pPr algn="just"/>
            <a:r>
              <a:rPr lang="en-US" b="1" dirty="0"/>
              <a:t>Expert Assessment:</a:t>
            </a:r>
            <a:r>
              <a:rPr lang="en-US" dirty="0"/>
              <a:t> Seek input from subject matter experts to identify content that deviates from the author's usual style or knowledge.</a:t>
            </a:r>
          </a:p>
          <a:p>
            <a:pPr algn="just"/>
            <a:r>
              <a:rPr lang="en-US" b="1" dirty="0"/>
              <a:t>Language Analysis:</a:t>
            </a:r>
            <a:r>
              <a:rPr lang="en-US" dirty="0"/>
              <a:t> Analyze linguistic nuances, idiomatic expressions, or grammatical inconsistencies that might reveal copied content.</a:t>
            </a:r>
          </a:p>
          <a:p>
            <a:pPr algn="just"/>
            <a:r>
              <a:rPr lang="en-US" b="1" dirty="0"/>
              <a:t>Google Reverse Image Search:</a:t>
            </a:r>
            <a:r>
              <a:rPr lang="en-US" dirty="0"/>
              <a:t> For visual content, use reverse image search engines to locate instances of image plagiarism.</a:t>
            </a:r>
          </a:p>
          <a:p>
            <a:pPr algn="just"/>
            <a:r>
              <a:rPr lang="en-US" b="1" dirty="0"/>
              <a:t>Digital Forensics:</a:t>
            </a:r>
            <a:r>
              <a:rPr lang="en-US" dirty="0"/>
              <a:t> Employ digital forensics techniques to uncover hidden metadata or traces of copying in electronic documents.</a:t>
            </a:r>
          </a:p>
          <a:p>
            <a:pPr algn="just"/>
            <a:r>
              <a:rPr lang="en-US" b="1" dirty="0"/>
              <a:t>Statistical Analysis:</a:t>
            </a:r>
            <a:r>
              <a:rPr lang="en-US" dirty="0"/>
              <a:t> Apply statistical tools to analyze word frequency, sentence length, or other patterns that may indicate copied content.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Plagiarism Analysis</a:t>
            </a:r>
            <a:endParaRPr lang="en-US" dirty="0"/>
          </a:p>
        </p:txBody>
      </p:sp>
      <p:sp>
        <p:nvSpPr>
          <p:cNvPr id="3" name="Content Placeholder 2"/>
          <p:cNvSpPr>
            <a:spLocks noGrp="1"/>
          </p:cNvSpPr>
          <p:nvPr>
            <p:ph idx="1"/>
          </p:nvPr>
        </p:nvSpPr>
        <p:spPr/>
        <p:txBody>
          <a:bodyPr/>
          <a:lstStyle/>
          <a:p>
            <a:pPr algn="just"/>
            <a:r>
              <a:rPr lang="en-US" b="1" dirty="0"/>
              <a:t>Contextual Assessment:</a:t>
            </a:r>
            <a:r>
              <a:rPr lang="en-US" dirty="0"/>
              <a:t> Consider the context of the suspected plagiarism, the author's credibility, and the likelihood of accidental similarity.</a:t>
            </a:r>
          </a:p>
          <a:p>
            <a:pPr algn="just"/>
            <a:r>
              <a:rPr lang="en-US" b="1" dirty="0"/>
              <a:t>Plagiarism Detection Services:</a:t>
            </a:r>
            <a:r>
              <a:rPr lang="en-US" dirty="0"/>
              <a:t> Engage third-party services that specialize in plagiarism detection and offer in-depth analysis.</a:t>
            </a:r>
          </a:p>
          <a:p>
            <a:pPr algn="just"/>
            <a:r>
              <a:rPr lang="en-US" b="1" dirty="0"/>
              <a:t>Combination Approach:</a:t>
            </a:r>
            <a:r>
              <a:rPr lang="en-US" dirty="0"/>
              <a:t> Employ multiple methods in tandem for a more comprehensive and accurate plagiarism analysis.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C651-41A3-7021-9B16-85505201E2BC}"/>
              </a:ext>
            </a:extLst>
          </p:cNvPr>
          <p:cNvSpPr>
            <a:spLocks noGrp="1"/>
          </p:cNvSpPr>
          <p:nvPr>
            <p:ph type="title"/>
          </p:nvPr>
        </p:nvSpPr>
        <p:spPr/>
        <p:txBody>
          <a:bodyPr/>
          <a:lstStyle/>
          <a:p>
            <a:r>
              <a:rPr lang="en-US" b="1" dirty="0"/>
              <a:t>RESEARCH PROCESS FLOW CHART</a:t>
            </a:r>
          </a:p>
        </p:txBody>
      </p:sp>
      <p:pic>
        <p:nvPicPr>
          <p:cNvPr id="4" name="Picture 3">
            <a:extLst>
              <a:ext uri="{FF2B5EF4-FFF2-40B4-BE49-F238E27FC236}">
                <a16:creationId xmlns:a16="http://schemas.microsoft.com/office/drawing/2014/main" id="{9DE9A1AF-A078-6404-5A76-1312D4FE93FF}"/>
              </a:ext>
            </a:extLst>
          </p:cNvPr>
          <p:cNvPicPr>
            <a:picLocks noChangeAspect="1"/>
          </p:cNvPicPr>
          <p:nvPr/>
        </p:nvPicPr>
        <p:blipFill>
          <a:blip r:embed="rId2" cstate="print"/>
          <a:stretch>
            <a:fillRect/>
          </a:stretch>
        </p:blipFill>
        <p:spPr>
          <a:xfrm>
            <a:off x="309966" y="1652947"/>
            <a:ext cx="11353800" cy="5205053"/>
          </a:xfrm>
          <a:prstGeom prst="rect">
            <a:avLst/>
          </a:prstGeom>
        </p:spPr>
      </p:pic>
    </p:spTree>
    <p:extLst>
      <p:ext uri="{BB962C8B-B14F-4D97-AF65-F5344CB8AC3E}">
        <p14:creationId xmlns:p14="http://schemas.microsoft.com/office/powerpoint/2010/main" val="18414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68" y="0"/>
            <a:ext cx="10515600" cy="1325563"/>
          </a:xfrm>
        </p:spPr>
        <p:txBody>
          <a:bodyPr/>
          <a:lstStyle/>
          <a:p>
            <a:pPr algn="ctr"/>
            <a:r>
              <a:rPr lang="en-US" b="1" dirty="0"/>
              <a:t>Research Ethics</a:t>
            </a:r>
          </a:p>
        </p:txBody>
      </p:sp>
      <p:sp>
        <p:nvSpPr>
          <p:cNvPr id="3" name="Content Placeholder 2"/>
          <p:cNvSpPr>
            <a:spLocks noGrp="1"/>
          </p:cNvSpPr>
          <p:nvPr>
            <p:ph idx="1"/>
          </p:nvPr>
        </p:nvSpPr>
        <p:spPr>
          <a:xfrm>
            <a:off x="689317" y="1308295"/>
            <a:ext cx="10664483" cy="4868668"/>
          </a:xfrm>
        </p:spPr>
        <p:txBody>
          <a:bodyPr>
            <a:normAutofit/>
          </a:bodyPr>
          <a:lstStyle/>
          <a:p>
            <a:pPr algn="just"/>
            <a:r>
              <a:rPr lang="en-US" b="1" dirty="0"/>
              <a:t>Informed Consent:</a:t>
            </a:r>
            <a:r>
              <a:rPr lang="en-US" dirty="0"/>
              <a:t> Obtain clear and voluntary agreement from participants, explaining the purpose, procedures, risks, and benefits of the study.</a:t>
            </a:r>
          </a:p>
          <a:p>
            <a:pPr algn="just"/>
            <a:r>
              <a:rPr lang="en-US" b="1" dirty="0"/>
              <a:t>Confidentiality:</a:t>
            </a:r>
            <a:r>
              <a:rPr lang="en-US" dirty="0"/>
              <a:t> Safeguard participants' privacy by keeping their personal information and data confidential.</a:t>
            </a:r>
          </a:p>
          <a:p>
            <a:pPr algn="just"/>
            <a:r>
              <a:rPr lang="en-US" b="1" dirty="0"/>
              <a:t>Minimization of Harm:</a:t>
            </a:r>
            <a:r>
              <a:rPr lang="en-US" dirty="0"/>
              <a:t> Take measures to minimize physical, psychological, or emotional harm to participants during the research.</a:t>
            </a:r>
          </a:p>
          <a:p>
            <a:pPr algn="just"/>
            <a:r>
              <a:rPr lang="en-US" b="1" dirty="0"/>
              <a:t>Objectivity and Integrity:</a:t>
            </a:r>
            <a:r>
              <a:rPr lang="en-US" dirty="0"/>
              <a:t> Conduct research honestly, transparently, and without manipulating data or results.</a:t>
            </a:r>
          </a:p>
          <a:p>
            <a:pPr algn="just"/>
            <a:r>
              <a:rPr lang="en-US" b="1" dirty="0"/>
              <a:t>Respect for Participants:</a:t>
            </a:r>
            <a:r>
              <a:rPr lang="en-US" dirty="0"/>
              <a:t> Treat participants with dignity, avoiding coercion, discrimination, or exploitation.</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335" y="0"/>
            <a:ext cx="10515600" cy="1325563"/>
          </a:xfrm>
        </p:spPr>
        <p:txBody>
          <a:bodyPr/>
          <a:lstStyle/>
          <a:p>
            <a:pPr algn="ctr"/>
            <a:r>
              <a:rPr lang="en-US" b="1" dirty="0"/>
              <a:t>Research Ethics</a:t>
            </a:r>
            <a:endParaRPr lang="en-US" dirty="0"/>
          </a:p>
        </p:txBody>
      </p:sp>
      <p:sp>
        <p:nvSpPr>
          <p:cNvPr id="3" name="Content Placeholder 2"/>
          <p:cNvSpPr>
            <a:spLocks noGrp="1"/>
          </p:cNvSpPr>
          <p:nvPr>
            <p:ph idx="1"/>
          </p:nvPr>
        </p:nvSpPr>
        <p:spPr>
          <a:xfrm>
            <a:off x="739726" y="1276985"/>
            <a:ext cx="10515600" cy="4351338"/>
          </a:xfrm>
        </p:spPr>
        <p:txBody>
          <a:bodyPr>
            <a:normAutofit fontScale="92500" lnSpcReduction="20000"/>
          </a:bodyPr>
          <a:lstStyle/>
          <a:p>
            <a:pPr algn="just"/>
            <a:r>
              <a:rPr lang="en-US" b="1" dirty="0"/>
              <a:t>Avoidance of Bias:</a:t>
            </a:r>
            <a:r>
              <a:rPr lang="en-US" dirty="0"/>
              <a:t> Strive to remain unbiased in design, execution, and reporting to ensure research accuracy.</a:t>
            </a:r>
          </a:p>
          <a:p>
            <a:pPr algn="just"/>
            <a:r>
              <a:rPr lang="en-US" b="1" dirty="0"/>
              <a:t>Responsible Authorship:</a:t>
            </a:r>
            <a:r>
              <a:rPr lang="en-US" dirty="0"/>
              <a:t> Credit individuals who significantly contributed as authors, avoid plagiarism and guest authorship.</a:t>
            </a:r>
          </a:p>
          <a:p>
            <a:pPr algn="just"/>
            <a:r>
              <a:rPr lang="en-US" b="1" dirty="0"/>
              <a:t>Data Management:</a:t>
            </a:r>
            <a:r>
              <a:rPr lang="en-US" dirty="0"/>
              <a:t> Handle data securely, maintaining accuracy, confidentiality, and appropriate retention.</a:t>
            </a:r>
          </a:p>
          <a:p>
            <a:pPr algn="just"/>
            <a:r>
              <a:rPr lang="en-US" b="1" dirty="0"/>
              <a:t>Compliance with Regulations:</a:t>
            </a:r>
            <a:r>
              <a:rPr lang="en-US" dirty="0"/>
              <a:t> Adhere to legal and institutional research ethics guidelines and approvals.</a:t>
            </a:r>
          </a:p>
          <a:p>
            <a:pPr algn="just"/>
            <a:r>
              <a:rPr lang="en-US" b="1" dirty="0"/>
              <a:t>Conflict of Interest Disclosure:</a:t>
            </a:r>
            <a:r>
              <a:rPr lang="en-US" dirty="0"/>
              <a:t> Declare any personal or financial interests that could affect research objectivity.</a:t>
            </a:r>
          </a:p>
          <a:p>
            <a:pPr algn="just"/>
            <a:r>
              <a:rPr lang="en-US" b="1" dirty="0"/>
              <a:t>Publication Ethics:</a:t>
            </a:r>
            <a:r>
              <a:rPr lang="en-US" dirty="0"/>
              <a:t> Publish findings transparently, with proper citation, accurate reporting, and avoidance of duplication.</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Research Ethics</a:t>
            </a:r>
            <a:endParaRPr lang="en-US" dirty="0"/>
          </a:p>
        </p:txBody>
      </p:sp>
      <p:sp>
        <p:nvSpPr>
          <p:cNvPr id="3" name="Content Placeholder 2"/>
          <p:cNvSpPr>
            <a:spLocks noGrp="1"/>
          </p:cNvSpPr>
          <p:nvPr>
            <p:ph idx="1"/>
          </p:nvPr>
        </p:nvSpPr>
        <p:spPr/>
        <p:txBody>
          <a:bodyPr/>
          <a:lstStyle/>
          <a:p>
            <a:pPr algn="just"/>
            <a:r>
              <a:rPr lang="en-US" b="1" dirty="0"/>
              <a:t>Responsibility to Society:</a:t>
            </a:r>
            <a:r>
              <a:rPr lang="en-US" dirty="0"/>
              <a:t> Conduct research that benefits society, addresses needs, and contributes positively.</a:t>
            </a:r>
          </a:p>
          <a:p>
            <a:pPr algn="just"/>
            <a:r>
              <a:rPr lang="en-US" b="1" dirty="0"/>
              <a:t>Maintain Credibility:</a:t>
            </a:r>
            <a:r>
              <a:rPr lang="en-US" dirty="0"/>
              <a:t> Uphold ethical standards to ensure the integrity and credibility of research outcomes.</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Effective Technical Writing</a:t>
            </a:r>
          </a:p>
        </p:txBody>
      </p:sp>
      <p:sp>
        <p:nvSpPr>
          <p:cNvPr id="3" name="Content Placeholder 2"/>
          <p:cNvSpPr>
            <a:spLocks noGrp="1"/>
          </p:cNvSpPr>
          <p:nvPr>
            <p:ph idx="1"/>
          </p:nvPr>
        </p:nvSpPr>
        <p:spPr/>
        <p:txBody>
          <a:bodyPr>
            <a:normAutofit lnSpcReduction="10000"/>
          </a:bodyPr>
          <a:lstStyle/>
          <a:p>
            <a:r>
              <a:rPr lang="en-US" sz="3200" dirty="0"/>
              <a:t>Audience Understanding</a:t>
            </a:r>
          </a:p>
          <a:p>
            <a:r>
              <a:rPr lang="en-US" sz="3200" dirty="0"/>
              <a:t>Clarity and Direct Language</a:t>
            </a:r>
          </a:p>
          <a:p>
            <a:r>
              <a:rPr lang="en-US" sz="3200" dirty="0"/>
              <a:t>Conciseness and Eliminating Redundancy</a:t>
            </a:r>
          </a:p>
          <a:p>
            <a:r>
              <a:rPr lang="en-US" sz="3200" dirty="0"/>
              <a:t>Organizational Structure</a:t>
            </a:r>
          </a:p>
          <a:p>
            <a:r>
              <a:rPr lang="en-US" sz="3200" dirty="0"/>
              <a:t>Visual Aids and Illustrations</a:t>
            </a:r>
          </a:p>
          <a:p>
            <a:r>
              <a:rPr lang="en-US" sz="3200" dirty="0"/>
              <a:t>Consistency in Terminology and Style</a:t>
            </a:r>
          </a:p>
          <a:p>
            <a:r>
              <a:rPr lang="en-US" sz="3200" dirty="0"/>
              <a:t>Precise Terminology and Definitions</a:t>
            </a:r>
          </a:p>
          <a:p>
            <a:r>
              <a:rPr lang="en-US" sz="3200" dirty="0"/>
              <a:t>Avoiding Ambiguity</a:t>
            </a: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Effective Technical Writing</a:t>
            </a:r>
          </a:p>
        </p:txBody>
      </p:sp>
      <p:sp>
        <p:nvSpPr>
          <p:cNvPr id="3" name="Content Placeholder 2"/>
          <p:cNvSpPr>
            <a:spLocks noGrp="1"/>
          </p:cNvSpPr>
          <p:nvPr>
            <p:ph idx="1"/>
          </p:nvPr>
        </p:nvSpPr>
        <p:spPr/>
        <p:txBody>
          <a:bodyPr/>
          <a:lstStyle/>
          <a:p>
            <a:r>
              <a:rPr lang="en-US" sz="3200" dirty="0"/>
              <a:t>Proper Citation and Referencing</a:t>
            </a:r>
          </a:p>
          <a:p>
            <a:r>
              <a:rPr lang="en-US" sz="3200" dirty="0"/>
              <a:t>Proofreading and Editing</a:t>
            </a:r>
          </a:p>
          <a:p>
            <a:r>
              <a:rPr lang="en-US" sz="3200" dirty="0"/>
              <a:t>Providing Context</a:t>
            </a:r>
          </a:p>
          <a:p>
            <a:r>
              <a:rPr lang="en-US" sz="3200" dirty="0"/>
              <a:t>Balancing Technical Detail</a:t>
            </a:r>
          </a:p>
          <a:p>
            <a:r>
              <a:rPr lang="en-US" sz="3200" dirty="0"/>
              <a:t>Iterative Revision Process</a:t>
            </a:r>
          </a:p>
          <a:p>
            <a:r>
              <a:rPr lang="en-US" sz="3200" dirty="0"/>
              <a:t>Seeking Audience Feedback</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Core collection of WEB of Science</a:t>
            </a:r>
          </a:p>
        </p:txBody>
      </p:sp>
      <p:sp>
        <p:nvSpPr>
          <p:cNvPr id="3" name="Content Placeholder 2"/>
          <p:cNvSpPr>
            <a:spLocks noGrp="1"/>
          </p:cNvSpPr>
          <p:nvPr>
            <p:ph idx="1"/>
          </p:nvPr>
        </p:nvSpPr>
        <p:spPr/>
        <p:txBody>
          <a:bodyPr/>
          <a:lstStyle/>
          <a:p>
            <a:r>
              <a:rPr lang="en-US" dirty="0"/>
              <a:t>Science Citation Index Expanded (SCIE)</a:t>
            </a:r>
          </a:p>
          <a:p>
            <a:r>
              <a:rPr lang="en-US" dirty="0"/>
              <a:t>Social Sciences Citation Index (SSCI)</a:t>
            </a:r>
          </a:p>
          <a:p>
            <a:r>
              <a:rPr lang="en-US" dirty="0"/>
              <a:t>Arts &amp; Humanities Citation Index (AHCI)</a:t>
            </a:r>
          </a:p>
          <a:p>
            <a:r>
              <a:rPr lang="en-US" dirty="0"/>
              <a:t>Emerging Sources Citation Index (ESCI)</a:t>
            </a:r>
          </a:p>
          <a:p>
            <a:r>
              <a:rPr lang="en-US" dirty="0"/>
              <a:t>Conference Proceedings Citation Index (CPCI)</a:t>
            </a:r>
          </a:p>
          <a:p>
            <a:r>
              <a:rPr lang="en-US" dirty="0"/>
              <a:t>Book Citation Index (BKCI)</a:t>
            </a:r>
          </a:p>
          <a:p>
            <a:r>
              <a:rPr lang="en-US" dirty="0"/>
              <a:t>Index </a:t>
            </a:r>
            <a:r>
              <a:rPr lang="en-US" dirty="0" err="1"/>
              <a:t>Chemicus</a:t>
            </a:r>
            <a:r>
              <a:rPr lang="en-US" dirty="0"/>
              <a:t> (IC) and Current Chemical Reactions (CCR)</a:t>
            </a:r>
          </a:p>
          <a:p>
            <a:r>
              <a:rPr lang="en-US" dirty="0"/>
              <a:t>Current Contents Connect</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8407-C00E-4995-9988-37D4AD0F1FE5}"/>
              </a:ext>
            </a:extLst>
          </p:cNvPr>
          <p:cNvSpPr>
            <a:spLocks noGrp="1"/>
          </p:cNvSpPr>
          <p:nvPr>
            <p:ph type="title"/>
          </p:nvPr>
        </p:nvSpPr>
        <p:spPr/>
        <p:txBody>
          <a:bodyPr/>
          <a:lstStyle/>
          <a:p>
            <a:pPr algn="ctr"/>
            <a:r>
              <a:rPr lang="en-US" dirty="0"/>
              <a:t>Why Research Report</a:t>
            </a:r>
          </a:p>
        </p:txBody>
      </p:sp>
      <p:sp>
        <p:nvSpPr>
          <p:cNvPr id="3" name="Content Placeholder 2">
            <a:extLst>
              <a:ext uri="{FF2B5EF4-FFF2-40B4-BE49-F238E27FC236}">
                <a16:creationId xmlns:a16="http://schemas.microsoft.com/office/drawing/2014/main" id="{E7ED2A76-F56C-4BF5-9D38-3DEB0ECD26D6}"/>
              </a:ext>
            </a:extLst>
          </p:cNvPr>
          <p:cNvSpPr>
            <a:spLocks noGrp="1"/>
          </p:cNvSpPr>
          <p:nvPr>
            <p:ph idx="1"/>
          </p:nvPr>
        </p:nvSpPr>
        <p:spPr/>
        <p:txBody>
          <a:bodyPr/>
          <a:lstStyle/>
          <a:p>
            <a:pPr marL="0" indent="0" algn="just">
              <a:buNone/>
            </a:pPr>
            <a:r>
              <a:rPr lang="en-US" dirty="0"/>
              <a:t>A research report is a formal account of how a research project was conducted and what it found out.  With it, people interested in the project can: </a:t>
            </a:r>
          </a:p>
          <a:p>
            <a:pPr marL="0" indent="0" algn="just">
              <a:buNone/>
            </a:pPr>
            <a:r>
              <a:rPr lang="en-US" dirty="0"/>
              <a:t>• Read about the project’s aims, methods and findings. </a:t>
            </a:r>
          </a:p>
          <a:p>
            <a:pPr marL="0" indent="0" algn="just">
              <a:buNone/>
            </a:pPr>
            <a:r>
              <a:rPr lang="en-US" dirty="0"/>
              <a:t>• Assess the quality of the project. </a:t>
            </a:r>
          </a:p>
          <a:p>
            <a:pPr marL="0" indent="0" algn="just">
              <a:buNone/>
            </a:pPr>
            <a:r>
              <a:rPr lang="en-US" dirty="0"/>
              <a:t>• Provide feedback to the project’s researchers on what they like or dislike about the project.</a:t>
            </a:r>
          </a:p>
          <a:p>
            <a:pPr marL="0" indent="0" algn="just">
              <a:buNone/>
            </a:pPr>
            <a:r>
              <a:rPr lang="en-US" dirty="0"/>
              <a:t>• Incorporate aspects of the project’s methods or findings into their own work or thinking. </a:t>
            </a:r>
          </a:p>
        </p:txBody>
      </p:sp>
    </p:spTree>
    <p:extLst>
      <p:ext uri="{BB962C8B-B14F-4D97-AF65-F5344CB8AC3E}">
        <p14:creationId xmlns:p14="http://schemas.microsoft.com/office/powerpoint/2010/main" val="371474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E3F8-EDF9-4C5F-87D0-90D5E75526DE}"/>
              </a:ext>
            </a:extLst>
          </p:cNvPr>
          <p:cNvSpPr>
            <a:spLocks noGrp="1"/>
          </p:cNvSpPr>
          <p:nvPr>
            <p:ph type="title"/>
          </p:nvPr>
        </p:nvSpPr>
        <p:spPr/>
        <p:txBody>
          <a:bodyPr/>
          <a:lstStyle/>
          <a:p>
            <a:pPr algn="ctr"/>
            <a:r>
              <a:rPr lang="en-US" dirty="0"/>
              <a:t>Types of research report </a:t>
            </a:r>
            <a:br>
              <a:rPr lang="en-US" dirty="0"/>
            </a:br>
            <a:endParaRPr lang="en-US" dirty="0"/>
          </a:p>
        </p:txBody>
      </p:sp>
      <p:sp>
        <p:nvSpPr>
          <p:cNvPr id="3" name="Content Placeholder 2">
            <a:extLst>
              <a:ext uri="{FF2B5EF4-FFF2-40B4-BE49-F238E27FC236}">
                <a16:creationId xmlns:a16="http://schemas.microsoft.com/office/drawing/2014/main" id="{66AACD53-BFC8-4D25-8072-EB1096670849}"/>
              </a:ext>
            </a:extLst>
          </p:cNvPr>
          <p:cNvSpPr>
            <a:spLocks noGrp="1"/>
          </p:cNvSpPr>
          <p:nvPr>
            <p:ph idx="1"/>
          </p:nvPr>
        </p:nvSpPr>
        <p:spPr/>
        <p:txBody>
          <a:bodyPr/>
          <a:lstStyle/>
          <a:p>
            <a:pPr marL="0" indent="0">
              <a:buNone/>
            </a:pPr>
            <a:r>
              <a:rPr lang="en-US" dirty="0"/>
              <a:t>Three of the most common types of research report are  </a:t>
            </a:r>
          </a:p>
          <a:p>
            <a:pPr marL="0" indent="0">
              <a:buNone/>
            </a:pPr>
            <a:r>
              <a:rPr lang="en-US" dirty="0"/>
              <a:t>• Technical reports </a:t>
            </a:r>
          </a:p>
          <a:p>
            <a:pPr marL="0" indent="0">
              <a:buNone/>
            </a:pPr>
            <a:r>
              <a:rPr lang="en-US" dirty="0"/>
              <a:t>• Manuscripts for journal articles </a:t>
            </a:r>
          </a:p>
          <a:p>
            <a:pPr marL="0" indent="0">
              <a:buNone/>
            </a:pPr>
            <a:r>
              <a:rPr lang="en-US" dirty="0"/>
              <a:t>• Thesis and dissertations. </a:t>
            </a:r>
          </a:p>
        </p:txBody>
      </p:sp>
    </p:spTree>
    <p:extLst>
      <p:ext uri="{BB962C8B-B14F-4D97-AF65-F5344CB8AC3E}">
        <p14:creationId xmlns:p14="http://schemas.microsoft.com/office/powerpoint/2010/main" val="3746004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59E1B-472E-497D-B983-2FB12908CAB9}"/>
              </a:ext>
            </a:extLst>
          </p:cNvPr>
          <p:cNvPicPr>
            <a:picLocks noChangeAspect="1"/>
          </p:cNvPicPr>
          <p:nvPr/>
        </p:nvPicPr>
        <p:blipFill>
          <a:blip r:embed="rId2"/>
          <a:stretch>
            <a:fillRect/>
          </a:stretch>
        </p:blipFill>
        <p:spPr>
          <a:xfrm>
            <a:off x="2705100" y="238520"/>
            <a:ext cx="6838950" cy="6434731"/>
          </a:xfrm>
          <a:prstGeom prst="rect">
            <a:avLst/>
          </a:prstGeom>
        </p:spPr>
      </p:pic>
    </p:spTree>
    <p:extLst>
      <p:ext uri="{BB962C8B-B14F-4D97-AF65-F5344CB8AC3E}">
        <p14:creationId xmlns:p14="http://schemas.microsoft.com/office/powerpoint/2010/main" val="3725893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6985-1A30-4582-A08F-49E5FA956C8F}"/>
              </a:ext>
            </a:extLst>
          </p:cNvPr>
          <p:cNvSpPr>
            <a:spLocks noGrp="1"/>
          </p:cNvSpPr>
          <p:nvPr>
            <p:ph type="title"/>
          </p:nvPr>
        </p:nvSpPr>
        <p:spPr>
          <a:xfrm>
            <a:off x="838200" y="365126"/>
            <a:ext cx="10298373" cy="726696"/>
          </a:xfrm>
        </p:spPr>
        <p:txBody>
          <a:bodyPr>
            <a:normAutofit fontScale="90000"/>
          </a:bodyPr>
          <a:lstStyle/>
          <a:p>
            <a:pPr algn="ctr"/>
            <a:r>
              <a:rPr lang="en-US" dirty="0"/>
              <a:t>Common structure for a technical report   </a:t>
            </a:r>
            <a:br>
              <a:rPr lang="en-US" dirty="0"/>
            </a:br>
            <a:endParaRPr lang="en-US" dirty="0"/>
          </a:p>
        </p:txBody>
      </p:sp>
      <p:sp>
        <p:nvSpPr>
          <p:cNvPr id="3" name="Content Placeholder 2">
            <a:extLst>
              <a:ext uri="{FF2B5EF4-FFF2-40B4-BE49-F238E27FC236}">
                <a16:creationId xmlns:a16="http://schemas.microsoft.com/office/drawing/2014/main" id="{A39FE926-9B32-45AA-951B-25C529AF2218}"/>
              </a:ext>
            </a:extLst>
          </p:cNvPr>
          <p:cNvSpPr>
            <a:spLocks noGrp="1"/>
          </p:cNvSpPr>
          <p:nvPr>
            <p:ph idx="1"/>
          </p:nvPr>
        </p:nvSpPr>
        <p:spPr>
          <a:xfrm>
            <a:off x="723331" y="928048"/>
            <a:ext cx="11054687" cy="5732059"/>
          </a:xfrm>
        </p:spPr>
        <p:txBody>
          <a:bodyPr>
            <a:normAutofit/>
          </a:bodyPr>
          <a:lstStyle/>
          <a:p>
            <a:pPr marL="0" indent="0">
              <a:buNone/>
            </a:pPr>
            <a:r>
              <a:rPr lang="en-US" dirty="0"/>
              <a:t>• Cover page with title and author(s) details </a:t>
            </a:r>
          </a:p>
          <a:p>
            <a:pPr marL="0" indent="0">
              <a:buNone/>
            </a:pPr>
            <a:r>
              <a:rPr lang="en-US" dirty="0"/>
              <a:t>• Contents page </a:t>
            </a:r>
          </a:p>
          <a:p>
            <a:pPr marL="0" indent="0">
              <a:buNone/>
            </a:pPr>
            <a:r>
              <a:rPr lang="en-US" dirty="0"/>
              <a:t>• Summary or abstract </a:t>
            </a:r>
          </a:p>
          <a:p>
            <a:pPr marL="0" indent="0">
              <a:buNone/>
            </a:pPr>
            <a:r>
              <a:rPr lang="en-US" dirty="0"/>
              <a:t>• Acknowledgements </a:t>
            </a:r>
          </a:p>
          <a:p>
            <a:pPr marL="0" indent="0">
              <a:buNone/>
            </a:pPr>
            <a:r>
              <a:rPr lang="en-US" dirty="0"/>
              <a:t>• Introduction </a:t>
            </a:r>
          </a:p>
          <a:p>
            <a:pPr marL="0" indent="0">
              <a:buNone/>
            </a:pPr>
            <a:r>
              <a:rPr lang="en-US" dirty="0"/>
              <a:t>• Methods </a:t>
            </a:r>
          </a:p>
          <a:p>
            <a:pPr marL="0" indent="0">
              <a:buNone/>
            </a:pPr>
            <a:r>
              <a:rPr lang="en-US" dirty="0"/>
              <a:t>• Results (or Findings) </a:t>
            </a:r>
          </a:p>
          <a:p>
            <a:pPr marL="0" indent="0">
              <a:buNone/>
            </a:pPr>
            <a:r>
              <a:rPr lang="en-US" dirty="0"/>
              <a:t>• Discussion and conclusions </a:t>
            </a:r>
          </a:p>
          <a:p>
            <a:pPr marL="0" indent="0">
              <a:buNone/>
            </a:pPr>
            <a:r>
              <a:rPr lang="en-US" dirty="0"/>
              <a:t>• References </a:t>
            </a:r>
          </a:p>
          <a:p>
            <a:pPr marL="0" indent="0">
              <a:buNone/>
            </a:pPr>
            <a:r>
              <a:rPr lang="en-US" dirty="0"/>
              <a:t>• Appendices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21236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990E-F7B0-F7DB-A41A-24ED17029193}"/>
              </a:ext>
            </a:extLst>
          </p:cNvPr>
          <p:cNvSpPr>
            <a:spLocks noGrp="1"/>
          </p:cNvSpPr>
          <p:nvPr>
            <p:ph type="title"/>
          </p:nvPr>
        </p:nvSpPr>
        <p:spPr>
          <a:xfrm>
            <a:off x="838200" y="179149"/>
            <a:ext cx="10515600" cy="1325563"/>
          </a:xfrm>
        </p:spPr>
        <p:txBody>
          <a:bodyPr/>
          <a:lstStyle/>
          <a:p>
            <a:r>
              <a:rPr lang="en-US" dirty="0"/>
              <a:t>Research Process Stages</a:t>
            </a:r>
          </a:p>
        </p:txBody>
      </p:sp>
      <p:sp>
        <p:nvSpPr>
          <p:cNvPr id="3" name="Content Placeholder 2">
            <a:extLst>
              <a:ext uri="{FF2B5EF4-FFF2-40B4-BE49-F238E27FC236}">
                <a16:creationId xmlns:a16="http://schemas.microsoft.com/office/drawing/2014/main" id="{DA71C9C2-E9C7-E5DD-4D9B-B80AE7FC680B}"/>
              </a:ext>
            </a:extLst>
          </p:cNvPr>
          <p:cNvSpPr>
            <a:spLocks noGrp="1"/>
          </p:cNvSpPr>
          <p:nvPr>
            <p:ph idx="1"/>
          </p:nvPr>
        </p:nvSpPr>
        <p:spPr>
          <a:xfrm>
            <a:off x="0" y="1520206"/>
            <a:ext cx="6602280" cy="5337794"/>
          </a:xfrm>
        </p:spPr>
        <p:txBody>
          <a:bodyPr>
            <a:normAutofit/>
          </a:bodyPr>
          <a:lstStyle/>
          <a:p>
            <a:pPr marL="514350" indent="-514350">
              <a:buFont typeface="+mj-lt"/>
              <a:buAutoNum type="arabicParenR"/>
            </a:pPr>
            <a:r>
              <a:rPr lang="en-US" sz="3200" dirty="0"/>
              <a:t>Formulating the research problem</a:t>
            </a:r>
          </a:p>
          <a:p>
            <a:pPr marL="514350" indent="-514350">
              <a:buFont typeface="+mj-lt"/>
              <a:buAutoNum type="arabicParenR"/>
            </a:pPr>
            <a:r>
              <a:rPr lang="en-US" sz="3200" dirty="0"/>
              <a:t>Extensive literature survey</a:t>
            </a:r>
          </a:p>
          <a:p>
            <a:pPr marL="514350" indent="-514350">
              <a:buFont typeface="+mj-lt"/>
              <a:buAutoNum type="arabicParenR"/>
            </a:pPr>
            <a:r>
              <a:rPr lang="en-US" sz="3200" dirty="0"/>
              <a:t>Developing the hypothesis</a:t>
            </a:r>
          </a:p>
          <a:p>
            <a:pPr marL="514350" indent="-514350">
              <a:buFont typeface="+mj-lt"/>
              <a:buAutoNum type="arabicParenR"/>
            </a:pPr>
            <a:r>
              <a:rPr lang="en-US" sz="3200" dirty="0"/>
              <a:t>Preparing the research design</a:t>
            </a:r>
          </a:p>
          <a:p>
            <a:pPr marL="514350" indent="-514350">
              <a:buFont typeface="+mj-lt"/>
              <a:buAutoNum type="arabicParenR"/>
            </a:pPr>
            <a:r>
              <a:rPr lang="en-US" sz="3200" dirty="0"/>
              <a:t>Determining sample design</a:t>
            </a:r>
          </a:p>
          <a:p>
            <a:pPr marL="514350" indent="-514350">
              <a:buFont typeface="+mj-lt"/>
              <a:buAutoNum type="arabicParenR"/>
            </a:pPr>
            <a:r>
              <a:rPr lang="en-US" sz="3200" dirty="0"/>
              <a:t>Collecting the data</a:t>
            </a:r>
          </a:p>
        </p:txBody>
      </p:sp>
      <p:sp>
        <p:nvSpPr>
          <p:cNvPr id="5" name="TextBox 4">
            <a:extLst>
              <a:ext uri="{FF2B5EF4-FFF2-40B4-BE49-F238E27FC236}">
                <a16:creationId xmlns:a16="http://schemas.microsoft.com/office/drawing/2014/main" id="{6D2665D5-FFF9-8F54-D8FB-A2038325F9A3}"/>
              </a:ext>
            </a:extLst>
          </p:cNvPr>
          <p:cNvSpPr txBox="1"/>
          <p:nvPr/>
        </p:nvSpPr>
        <p:spPr>
          <a:xfrm>
            <a:off x="6805049" y="1458214"/>
            <a:ext cx="6098582" cy="4524315"/>
          </a:xfrm>
          <a:prstGeom prst="rect">
            <a:avLst/>
          </a:prstGeom>
          <a:noFill/>
        </p:spPr>
        <p:txBody>
          <a:bodyPr wrap="square">
            <a:spAutoFit/>
          </a:bodyPr>
          <a:lstStyle/>
          <a:p>
            <a:r>
              <a:rPr lang="en-US" sz="3200" dirty="0"/>
              <a:t>7)  Execution of the project</a:t>
            </a:r>
          </a:p>
          <a:p>
            <a:r>
              <a:rPr lang="en-US" sz="3200" dirty="0"/>
              <a:t>8)  Analysis of data</a:t>
            </a:r>
          </a:p>
          <a:p>
            <a:r>
              <a:rPr lang="en-US" sz="3200" dirty="0"/>
              <a:t>9)  Hypothesis testing</a:t>
            </a:r>
          </a:p>
          <a:p>
            <a:r>
              <a:rPr lang="en-US" sz="3200" dirty="0"/>
              <a:t>10) </a:t>
            </a:r>
            <a:r>
              <a:rPr lang="en-US" sz="3200" dirty="0" err="1"/>
              <a:t>Generalisation</a:t>
            </a:r>
            <a:r>
              <a:rPr lang="en-US" sz="3200" dirty="0"/>
              <a:t> and interpretation</a:t>
            </a:r>
          </a:p>
          <a:p>
            <a:r>
              <a:rPr lang="en-US" sz="3200" dirty="0"/>
              <a:t>11) preparation of the report or presentation of the </a:t>
            </a:r>
            <a:r>
              <a:rPr lang="en-US" sz="3200" dirty="0" err="1"/>
              <a:t>results,i.e</a:t>
            </a:r>
            <a:r>
              <a:rPr lang="en-US" sz="3200" dirty="0"/>
              <a:t>., formal write-up of conclusions reached.</a:t>
            </a:r>
          </a:p>
        </p:txBody>
      </p:sp>
    </p:spTree>
    <p:extLst>
      <p:ext uri="{BB962C8B-B14F-4D97-AF65-F5344CB8AC3E}">
        <p14:creationId xmlns:p14="http://schemas.microsoft.com/office/powerpoint/2010/main" val="320875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5062-E3DA-4251-99DA-6561763B230C}"/>
              </a:ext>
            </a:extLst>
          </p:cNvPr>
          <p:cNvSpPr>
            <a:spLocks noGrp="1"/>
          </p:cNvSpPr>
          <p:nvPr>
            <p:ph type="title"/>
          </p:nvPr>
        </p:nvSpPr>
        <p:spPr>
          <a:xfrm>
            <a:off x="0" y="218364"/>
            <a:ext cx="12192000" cy="1501254"/>
          </a:xfrm>
        </p:spPr>
        <p:txBody>
          <a:bodyPr>
            <a:normAutofit/>
          </a:bodyPr>
          <a:lstStyle/>
          <a:p>
            <a:pPr algn="ctr"/>
            <a:r>
              <a:rPr lang="en-US" dirty="0"/>
              <a:t>Common writing errors in research reports </a:t>
            </a:r>
            <a:br>
              <a:rPr lang="en-US" dirty="0"/>
            </a:br>
            <a:endParaRPr lang="en-US" dirty="0"/>
          </a:p>
        </p:txBody>
      </p:sp>
      <p:sp>
        <p:nvSpPr>
          <p:cNvPr id="3" name="Content Placeholder 2">
            <a:extLst>
              <a:ext uri="{FF2B5EF4-FFF2-40B4-BE49-F238E27FC236}">
                <a16:creationId xmlns:a16="http://schemas.microsoft.com/office/drawing/2014/main" id="{6649E20C-92DB-4BBE-A3DA-C6F52902421C}"/>
              </a:ext>
            </a:extLst>
          </p:cNvPr>
          <p:cNvSpPr>
            <a:spLocks noGrp="1"/>
          </p:cNvSpPr>
          <p:nvPr>
            <p:ph idx="1"/>
          </p:nvPr>
        </p:nvSpPr>
        <p:spPr>
          <a:xfrm>
            <a:off x="259307" y="955344"/>
            <a:ext cx="11627893" cy="5902656"/>
          </a:xfrm>
        </p:spPr>
        <p:txBody>
          <a:bodyPr>
            <a:normAutofit/>
          </a:bodyPr>
          <a:lstStyle/>
          <a:p>
            <a:pPr marL="0" indent="0">
              <a:buNone/>
            </a:pPr>
            <a:r>
              <a:rPr lang="en-US" dirty="0"/>
              <a:t>• Writing lacks clarity. Sentences not easily understood </a:t>
            </a:r>
          </a:p>
          <a:p>
            <a:pPr marL="0" indent="0">
              <a:buNone/>
            </a:pPr>
            <a:r>
              <a:rPr lang="en-US" dirty="0"/>
              <a:t>• Key information not provided (e.g., sample sizes, context for the research project) </a:t>
            </a:r>
          </a:p>
          <a:p>
            <a:pPr marL="0" indent="0">
              <a:buNone/>
            </a:pPr>
            <a:r>
              <a:rPr lang="en-US" dirty="0"/>
              <a:t>• Most important findings not highlighted </a:t>
            </a:r>
          </a:p>
          <a:p>
            <a:pPr marL="0" indent="0">
              <a:buNone/>
            </a:pPr>
            <a:r>
              <a:rPr lang="en-US" dirty="0"/>
              <a:t>• Trivial information highlighted in tables and graphs </a:t>
            </a:r>
          </a:p>
          <a:p>
            <a:pPr marL="0" indent="0">
              <a:buNone/>
            </a:pPr>
            <a:r>
              <a:rPr lang="en-US" dirty="0"/>
              <a:t>• Page numbers not inserted </a:t>
            </a:r>
          </a:p>
          <a:p>
            <a:pPr marL="0" indent="0">
              <a:buNone/>
            </a:pPr>
            <a:r>
              <a:rPr lang="en-US" dirty="0"/>
              <a:t>• Information not presented in a clear, logical sequence </a:t>
            </a:r>
          </a:p>
          <a:p>
            <a:pPr marL="0" indent="0">
              <a:buNone/>
            </a:pPr>
            <a:r>
              <a:rPr lang="en-US" dirty="0"/>
              <a:t>• No blank line or indented text used to mark new paragraphs </a:t>
            </a:r>
          </a:p>
          <a:p>
            <a:pPr marL="0" indent="0">
              <a:buNone/>
            </a:pPr>
            <a:r>
              <a:rPr lang="en-US" dirty="0"/>
              <a:t>• Symbols and abbreviations used in the text are not explained </a:t>
            </a:r>
          </a:p>
          <a:p>
            <a:pPr marL="0" indent="0">
              <a:buNone/>
            </a:pPr>
            <a:r>
              <a:rPr lang="en-US" dirty="0"/>
              <a:t>• Tables not self-explanatory </a:t>
            </a:r>
          </a:p>
        </p:txBody>
      </p:sp>
    </p:spTree>
    <p:extLst>
      <p:ext uri="{BB962C8B-B14F-4D97-AF65-F5344CB8AC3E}">
        <p14:creationId xmlns:p14="http://schemas.microsoft.com/office/powerpoint/2010/main" val="1755576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6B847-0F8F-4D70-8603-44B8AEA0EB39}"/>
              </a:ext>
            </a:extLst>
          </p:cNvPr>
          <p:cNvSpPr/>
          <p:nvPr/>
        </p:nvSpPr>
        <p:spPr>
          <a:xfrm>
            <a:off x="1023581" y="586853"/>
            <a:ext cx="10904562" cy="3108543"/>
          </a:xfrm>
          <a:prstGeom prst="rect">
            <a:avLst/>
          </a:prstGeom>
        </p:spPr>
        <p:txBody>
          <a:bodyPr wrap="square">
            <a:spAutoFit/>
          </a:bodyPr>
          <a:lstStyle/>
          <a:p>
            <a:pPr algn="just"/>
            <a:r>
              <a:rPr lang="en-US" sz="2800" dirty="0"/>
              <a:t>• Table and figure titles are too long or do not clearly describe what the table or figure contains. </a:t>
            </a:r>
          </a:p>
          <a:p>
            <a:pPr algn="just"/>
            <a:r>
              <a:rPr lang="en-US" sz="2800" dirty="0"/>
              <a:t>• Figures difficult to understand (e.g., too complex).</a:t>
            </a:r>
          </a:p>
          <a:p>
            <a:pPr algn="just"/>
            <a:r>
              <a:rPr lang="en-US" sz="2800" dirty="0"/>
              <a:t>• Numerous spelling and grammatical errors. </a:t>
            </a:r>
          </a:p>
          <a:p>
            <a:pPr algn="just"/>
            <a:r>
              <a:rPr lang="en-US" sz="2800" dirty="0"/>
              <a:t>• Starting a new line for each sentence (i.e. using one-sentence paragraphs). </a:t>
            </a:r>
          </a:p>
          <a:p>
            <a:pPr algn="just"/>
            <a:r>
              <a:rPr lang="en-US" sz="2800" dirty="0"/>
              <a:t>• References in text and reference list are incorrectly formatted. </a:t>
            </a:r>
          </a:p>
        </p:txBody>
      </p:sp>
    </p:spTree>
    <p:extLst>
      <p:ext uri="{BB962C8B-B14F-4D97-AF65-F5344CB8AC3E}">
        <p14:creationId xmlns:p14="http://schemas.microsoft.com/office/powerpoint/2010/main" val="3411882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E59C-1399-4717-9239-345F5AF7B743}"/>
              </a:ext>
            </a:extLst>
          </p:cNvPr>
          <p:cNvSpPr>
            <a:spLocks noGrp="1"/>
          </p:cNvSpPr>
          <p:nvPr>
            <p:ph type="title"/>
          </p:nvPr>
        </p:nvSpPr>
        <p:spPr>
          <a:xfrm>
            <a:off x="710312" y="0"/>
            <a:ext cx="10508776" cy="846162"/>
          </a:xfrm>
        </p:spPr>
        <p:txBody>
          <a:bodyPr>
            <a:normAutofit/>
          </a:bodyPr>
          <a:lstStyle/>
          <a:p>
            <a:pPr algn="ctr"/>
            <a:r>
              <a:rPr lang="en-US" dirty="0"/>
              <a:t>Research Proposal</a:t>
            </a:r>
          </a:p>
        </p:txBody>
      </p:sp>
      <p:sp>
        <p:nvSpPr>
          <p:cNvPr id="3" name="Content Placeholder 2">
            <a:extLst>
              <a:ext uri="{FF2B5EF4-FFF2-40B4-BE49-F238E27FC236}">
                <a16:creationId xmlns:a16="http://schemas.microsoft.com/office/drawing/2014/main" id="{49C02039-98D5-46F3-A043-04CFA7B8C724}"/>
              </a:ext>
            </a:extLst>
          </p:cNvPr>
          <p:cNvSpPr>
            <a:spLocks noGrp="1"/>
          </p:cNvSpPr>
          <p:nvPr>
            <p:ph idx="1"/>
          </p:nvPr>
        </p:nvSpPr>
        <p:spPr>
          <a:xfrm>
            <a:off x="253217" y="731520"/>
            <a:ext cx="11633983" cy="6126480"/>
          </a:xfrm>
        </p:spPr>
        <p:txBody>
          <a:bodyPr>
            <a:normAutofit fontScale="92500" lnSpcReduction="20000"/>
          </a:bodyPr>
          <a:lstStyle/>
          <a:p>
            <a:pPr marL="0" indent="0" algn="just">
              <a:buNone/>
            </a:pPr>
            <a:r>
              <a:rPr lang="en-US" dirty="0"/>
              <a:t>A research proposal is a structured, formal document that explains </a:t>
            </a:r>
            <a:r>
              <a:rPr lang="en-US" b="1" dirty="0"/>
              <a:t>what</a:t>
            </a:r>
            <a:r>
              <a:rPr lang="en-US" dirty="0"/>
              <a:t> you plan to research (your research topic), </a:t>
            </a:r>
            <a:r>
              <a:rPr lang="en-US" b="1" dirty="0"/>
              <a:t>why</a:t>
            </a:r>
            <a:r>
              <a:rPr lang="en-US" dirty="0"/>
              <a:t> it’s worth researching (your justification), and </a:t>
            </a:r>
            <a:r>
              <a:rPr lang="en-US" b="1" dirty="0"/>
              <a:t>how </a:t>
            </a:r>
            <a:r>
              <a:rPr lang="en-US" dirty="0"/>
              <a:t>you plan to investigate it (your methodology)</a:t>
            </a:r>
          </a:p>
          <a:p>
            <a:pPr marL="0" indent="0">
              <a:buNone/>
            </a:pPr>
            <a:r>
              <a:rPr lang="en-US" dirty="0"/>
              <a:t>1. Title page </a:t>
            </a:r>
          </a:p>
          <a:p>
            <a:pPr marL="0" indent="0">
              <a:buNone/>
            </a:pPr>
            <a:r>
              <a:rPr lang="en-US" dirty="0"/>
              <a:t>2. Topic of a research </a:t>
            </a:r>
          </a:p>
          <a:p>
            <a:pPr marL="0" indent="0">
              <a:buNone/>
            </a:pPr>
            <a:r>
              <a:rPr lang="en-US" dirty="0"/>
              <a:t>3. Introduction </a:t>
            </a:r>
          </a:p>
          <a:p>
            <a:pPr marL="0" indent="0">
              <a:buNone/>
            </a:pPr>
            <a:r>
              <a:rPr lang="en-US" dirty="0"/>
              <a:t>4. Rationale and research question </a:t>
            </a:r>
          </a:p>
          <a:p>
            <a:pPr marL="0" indent="0">
              <a:buNone/>
            </a:pPr>
            <a:r>
              <a:rPr lang="en-US" dirty="0"/>
              <a:t>5. Literature Review </a:t>
            </a:r>
          </a:p>
          <a:p>
            <a:pPr marL="0" indent="0">
              <a:buNone/>
            </a:pPr>
            <a:r>
              <a:rPr lang="en-US" dirty="0"/>
              <a:t>6. Aim and Objectives </a:t>
            </a:r>
          </a:p>
          <a:p>
            <a:pPr marL="0" indent="0">
              <a:buNone/>
            </a:pPr>
            <a:r>
              <a:rPr lang="en-US" dirty="0"/>
              <a:t>7. Methodology </a:t>
            </a:r>
          </a:p>
          <a:p>
            <a:pPr marL="0" indent="0">
              <a:buNone/>
            </a:pPr>
            <a:r>
              <a:rPr lang="en-US" dirty="0"/>
              <a:t>8. Ethical Consideration </a:t>
            </a:r>
          </a:p>
          <a:p>
            <a:pPr marL="0" indent="0">
              <a:buNone/>
            </a:pPr>
            <a:r>
              <a:rPr lang="en-US" dirty="0"/>
              <a:t>9. Budget </a:t>
            </a:r>
          </a:p>
          <a:p>
            <a:pPr marL="0" indent="0">
              <a:buNone/>
            </a:pPr>
            <a:r>
              <a:rPr lang="en-US" dirty="0"/>
              <a:t>10. Timeline </a:t>
            </a:r>
          </a:p>
          <a:p>
            <a:pPr marL="0" indent="0">
              <a:buNone/>
            </a:pPr>
            <a:r>
              <a:rPr lang="en-US" dirty="0"/>
              <a:t>11. Conclusion </a:t>
            </a:r>
          </a:p>
          <a:p>
            <a:pPr marL="0" indent="0">
              <a:buNone/>
            </a:pPr>
            <a:r>
              <a:rPr lang="en-US" dirty="0"/>
              <a:t>12. References/ bibliography </a:t>
            </a:r>
          </a:p>
          <a:p>
            <a:pPr algn="just"/>
            <a:endParaRPr lang="en-US" dirty="0"/>
          </a:p>
        </p:txBody>
      </p:sp>
    </p:spTree>
    <p:extLst>
      <p:ext uri="{BB962C8B-B14F-4D97-AF65-F5344CB8AC3E}">
        <p14:creationId xmlns:p14="http://schemas.microsoft.com/office/powerpoint/2010/main" val="316669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58F2-C375-4E79-8510-4955242DC185}"/>
              </a:ext>
            </a:extLst>
          </p:cNvPr>
          <p:cNvSpPr>
            <a:spLocks noGrp="1"/>
          </p:cNvSpPr>
          <p:nvPr>
            <p:ph type="title"/>
          </p:nvPr>
        </p:nvSpPr>
        <p:spPr>
          <a:xfrm>
            <a:off x="838200" y="67140"/>
            <a:ext cx="10387818" cy="903532"/>
          </a:xfrm>
        </p:spPr>
        <p:txBody>
          <a:bodyPr/>
          <a:lstStyle/>
          <a:p>
            <a:pPr algn="ctr"/>
            <a:r>
              <a:rPr lang="en-US" dirty="0"/>
              <a:t>Nature of Intellectual property</a:t>
            </a:r>
          </a:p>
        </p:txBody>
      </p:sp>
      <p:sp>
        <p:nvSpPr>
          <p:cNvPr id="3" name="Content Placeholder 2">
            <a:extLst>
              <a:ext uri="{FF2B5EF4-FFF2-40B4-BE49-F238E27FC236}">
                <a16:creationId xmlns:a16="http://schemas.microsoft.com/office/drawing/2014/main" id="{73E0DF9C-A2CF-404A-9A6E-F80F516EC127}"/>
              </a:ext>
            </a:extLst>
          </p:cNvPr>
          <p:cNvSpPr>
            <a:spLocks noGrp="1"/>
          </p:cNvSpPr>
          <p:nvPr>
            <p:ph idx="1"/>
          </p:nvPr>
        </p:nvSpPr>
        <p:spPr>
          <a:xfrm>
            <a:off x="253219" y="872197"/>
            <a:ext cx="11774658" cy="5304767"/>
          </a:xfrm>
        </p:spPr>
        <p:txBody>
          <a:bodyPr>
            <a:normAutofit lnSpcReduction="10000"/>
          </a:bodyPr>
          <a:lstStyle/>
          <a:p>
            <a:pPr algn="just"/>
            <a:r>
              <a:rPr lang="en-US" dirty="0"/>
              <a:t>Intellectual Property (IP) refers to creations of the mind, such as inventions, literary and artistic works, designs, symbols, names, and images used in commerce. IP is protected by law through patents, designs, trademarks, and copyrights, enabling creators to control and benefit from their intellectual creations.</a:t>
            </a:r>
          </a:p>
          <a:p>
            <a:pPr algn="just"/>
            <a:r>
              <a:rPr lang="en-US" b="1" dirty="0"/>
              <a:t>Patent: </a:t>
            </a:r>
            <a:r>
              <a:rPr lang="en-US" dirty="0"/>
              <a:t>A patent is a type of intellectual property right which allows the holder of the right to exclusively make use of and sale an invention when one develops an invention. Invention is a new process, machine, manufacture, composition of matter. </a:t>
            </a:r>
          </a:p>
          <a:p>
            <a:pPr algn="just"/>
            <a:r>
              <a:rPr lang="en-US" b="1" dirty="0"/>
              <a:t>Designs</a:t>
            </a:r>
            <a:r>
              <a:rPr lang="en-US" dirty="0"/>
              <a:t>: Industrial designs refer to the aesthetic aspects of articles, such as the visual design and ornamental features. Protecting a design prevents others from making, selling, or using similar designs without permission. This protection can help businesses differentiate their products and foster creativity in various industries.</a:t>
            </a:r>
          </a:p>
        </p:txBody>
      </p:sp>
    </p:spTree>
    <p:extLst>
      <p:ext uri="{BB962C8B-B14F-4D97-AF65-F5344CB8AC3E}">
        <p14:creationId xmlns:p14="http://schemas.microsoft.com/office/powerpoint/2010/main" val="1638011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593F-E7E4-4D7C-80D4-C81EBB5C979B}"/>
              </a:ext>
            </a:extLst>
          </p:cNvPr>
          <p:cNvSpPr>
            <a:spLocks noGrp="1"/>
          </p:cNvSpPr>
          <p:nvPr>
            <p:ph type="title"/>
          </p:nvPr>
        </p:nvSpPr>
        <p:spPr>
          <a:xfrm>
            <a:off x="838199" y="365125"/>
            <a:ext cx="10626969" cy="647749"/>
          </a:xfrm>
        </p:spPr>
        <p:txBody>
          <a:bodyPr>
            <a:normAutofit fontScale="90000"/>
          </a:bodyPr>
          <a:lstStyle/>
          <a:p>
            <a:pPr algn="ctr"/>
            <a:r>
              <a:rPr lang="en-US" dirty="0"/>
              <a:t>Nature of Intellectual property</a:t>
            </a:r>
          </a:p>
        </p:txBody>
      </p:sp>
      <p:sp>
        <p:nvSpPr>
          <p:cNvPr id="3" name="Content Placeholder 2">
            <a:extLst>
              <a:ext uri="{FF2B5EF4-FFF2-40B4-BE49-F238E27FC236}">
                <a16:creationId xmlns:a16="http://schemas.microsoft.com/office/drawing/2014/main" id="{F85D4324-366F-4112-AD6D-D8F0D82FF3B7}"/>
              </a:ext>
            </a:extLst>
          </p:cNvPr>
          <p:cNvSpPr>
            <a:spLocks noGrp="1"/>
          </p:cNvSpPr>
          <p:nvPr>
            <p:ph idx="1"/>
          </p:nvPr>
        </p:nvSpPr>
        <p:spPr>
          <a:xfrm>
            <a:off x="838199" y="1177876"/>
            <a:ext cx="10515600" cy="4351338"/>
          </a:xfrm>
        </p:spPr>
        <p:txBody>
          <a:bodyPr>
            <a:normAutofit fontScale="92500" lnSpcReduction="10000"/>
          </a:bodyPr>
          <a:lstStyle/>
          <a:p>
            <a:pPr algn="just"/>
            <a:r>
              <a:rPr lang="en-US" b="1" dirty="0"/>
              <a:t>Trademarks</a:t>
            </a:r>
            <a:r>
              <a:rPr lang="en-US" dirty="0"/>
              <a:t>: A trademark is a unique symbol, word, phrase, design, or combination thereof that distinguishes and identifies goods or services offered by a specific source. Trademarks play a significant role in branding and consumer recognition. Registration provides exclusive rights to the trademark owner, preventing others from using a similar mark in a way that could cause confusion.</a:t>
            </a:r>
          </a:p>
          <a:p>
            <a:pPr algn="just"/>
            <a:r>
              <a:rPr lang="en-US" b="1" dirty="0"/>
              <a:t>Copyrights</a:t>
            </a:r>
            <a:r>
              <a:rPr lang="en-US" dirty="0"/>
              <a:t>: Copyright protects original works of authorship, such as literary, artistic, and musical works, as well as software, films, and architectural designs. The creator of a copyrighted work has the exclusive right to reproduce, distribute, perform, display, or create derivative works based on that work. Copyright protection is automatic upon creation and generally lasts for the creator's lifetime plus a certain number of years after their death.</a:t>
            </a:r>
          </a:p>
          <a:p>
            <a:endParaRPr lang="en-US" dirty="0"/>
          </a:p>
        </p:txBody>
      </p:sp>
    </p:spTree>
    <p:extLst>
      <p:ext uri="{BB962C8B-B14F-4D97-AF65-F5344CB8AC3E}">
        <p14:creationId xmlns:p14="http://schemas.microsoft.com/office/powerpoint/2010/main" val="313769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45DE-65A5-4BFC-AB45-E7ACD3CE3A1D}"/>
              </a:ext>
            </a:extLst>
          </p:cNvPr>
          <p:cNvSpPr>
            <a:spLocks noGrp="1"/>
          </p:cNvSpPr>
          <p:nvPr>
            <p:ph type="title"/>
          </p:nvPr>
        </p:nvSpPr>
        <p:spPr/>
        <p:txBody>
          <a:bodyPr/>
          <a:lstStyle/>
          <a:p>
            <a:pPr algn="ctr"/>
            <a:r>
              <a:rPr lang="en-US" dirty="0"/>
              <a:t>Nature of Intellectual property</a:t>
            </a:r>
          </a:p>
        </p:txBody>
      </p:sp>
      <p:sp>
        <p:nvSpPr>
          <p:cNvPr id="3" name="Content Placeholder 2">
            <a:extLst>
              <a:ext uri="{FF2B5EF4-FFF2-40B4-BE49-F238E27FC236}">
                <a16:creationId xmlns:a16="http://schemas.microsoft.com/office/drawing/2014/main" id="{B47E288D-F5CE-4AB7-B0BA-747D3F696B86}"/>
              </a:ext>
            </a:extLst>
          </p:cNvPr>
          <p:cNvSpPr>
            <a:spLocks noGrp="1"/>
          </p:cNvSpPr>
          <p:nvPr>
            <p:ph idx="1"/>
          </p:nvPr>
        </p:nvSpPr>
        <p:spPr/>
        <p:txBody>
          <a:bodyPr/>
          <a:lstStyle/>
          <a:p>
            <a:pPr algn="just"/>
            <a:r>
              <a:rPr lang="en-US" b="1" dirty="0"/>
              <a:t>Trade Secrets</a:t>
            </a:r>
            <a:r>
              <a:rPr lang="en-US" dirty="0"/>
              <a:t>: Trade secrets are valuable business information that is not generally known to the public and is subject to reasonable efforts to maintain its secrecy. Examples include formulas, processes, customer lists, and marketing strategies. Unlike patents or copyrights, trade secrets do not require registration and offer protection as long as the information remains confidential.</a:t>
            </a:r>
          </a:p>
        </p:txBody>
      </p:sp>
    </p:spTree>
    <p:extLst>
      <p:ext uri="{BB962C8B-B14F-4D97-AF65-F5344CB8AC3E}">
        <p14:creationId xmlns:p14="http://schemas.microsoft.com/office/powerpoint/2010/main" val="1462751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DB2B7-0612-F102-C9B4-188B0D8E5563}"/>
              </a:ext>
            </a:extLst>
          </p:cNvPr>
          <p:cNvPicPr>
            <a:picLocks noChangeAspect="1"/>
          </p:cNvPicPr>
          <p:nvPr/>
        </p:nvPicPr>
        <p:blipFill>
          <a:blip r:embed="rId2"/>
          <a:stretch>
            <a:fillRect/>
          </a:stretch>
        </p:blipFill>
        <p:spPr>
          <a:xfrm>
            <a:off x="1847315" y="0"/>
            <a:ext cx="10344685" cy="6858000"/>
          </a:xfrm>
          <a:prstGeom prst="rect">
            <a:avLst/>
          </a:prstGeom>
        </p:spPr>
      </p:pic>
      <p:sp>
        <p:nvSpPr>
          <p:cNvPr id="4" name="TextBox 3">
            <a:extLst>
              <a:ext uri="{FF2B5EF4-FFF2-40B4-BE49-F238E27FC236}">
                <a16:creationId xmlns:a16="http://schemas.microsoft.com/office/drawing/2014/main" id="{5C9DB790-C897-2A57-DCF1-9471655986D7}"/>
              </a:ext>
            </a:extLst>
          </p:cNvPr>
          <p:cNvSpPr txBox="1"/>
          <p:nvPr/>
        </p:nvSpPr>
        <p:spPr>
          <a:xfrm>
            <a:off x="0" y="6488668"/>
            <a:ext cx="2080762" cy="369332"/>
          </a:xfrm>
          <a:prstGeom prst="rect">
            <a:avLst/>
          </a:prstGeom>
          <a:noFill/>
        </p:spPr>
        <p:txBody>
          <a:bodyPr wrap="none" rtlCol="0">
            <a:spAutoFit/>
          </a:bodyPr>
          <a:lstStyle/>
          <a:p>
            <a:r>
              <a:rPr lang="en-US" dirty="0"/>
              <a:t>Source: pmfias.com </a:t>
            </a:r>
          </a:p>
        </p:txBody>
      </p:sp>
      <p:sp>
        <p:nvSpPr>
          <p:cNvPr id="5" name="Rectangle 4">
            <a:extLst>
              <a:ext uri="{FF2B5EF4-FFF2-40B4-BE49-F238E27FC236}">
                <a16:creationId xmlns:a16="http://schemas.microsoft.com/office/drawing/2014/main" id="{1715CA6F-43BA-13AE-248D-FBE2C0127AE2}"/>
              </a:ext>
            </a:extLst>
          </p:cNvPr>
          <p:cNvSpPr/>
          <p:nvPr/>
        </p:nvSpPr>
        <p:spPr>
          <a:xfrm>
            <a:off x="8524068" y="1239864"/>
            <a:ext cx="2386739" cy="790414"/>
          </a:xfrm>
          <a:prstGeom prst="rect">
            <a:avLst/>
          </a:prstGeom>
          <a:solidFill>
            <a:srgbClr val="FDDDD7"/>
          </a:solidFill>
          <a:ln>
            <a:solidFill>
              <a:srgbClr val="FCDA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276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F2AF05-ACB0-8522-81DF-3831747259E3}"/>
              </a:ext>
            </a:extLst>
          </p:cNvPr>
          <p:cNvPicPr>
            <a:picLocks noChangeAspect="1"/>
          </p:cNvPicPr>
          <p:nvPr/>
        </p:nvPicPr>
        <p:blipFill>
          <a:blip r:embed="rId2"/>
          <a:stretch>
            <a:fillRect/>
          </a:stretch>
        </p:blipFill>
        <p:spPr>
          <a:xfrm>
            <a:off x="-1" y="0"/>
            <a:ext cx="9687525" cy="6858000"/>
          </a:xfrm>
          <a:prstGeom prst="rect">
            <a:avLst/>
          </a:prstGeom>
        </p:spPr>
      </p:pic>
      <p:sp>
        <p:nvSpPr>
          <p:cNvPr id="3" name="Rectangle 2">
            <a:extLst>
              <a:ext uri="{FF2B5EF4-FFF2-40B4-BE49-F238E27FC236}">
                <a16:creationId xmlns:a16="http://schemas.microsoft.com/office/drawing/2014/main" id="{D0A31E80-0B8F-47F9-F920-8C8DE3B55914}"/>
              </a:ext>
            </a:extLst>
          </p:cNvPr>
          <p:cNvSpPr/>
          <p:nvPr/>
        </p:nvSpPr>
        <p:spPr>
          <a:xfrm>
            <a:off x="3828081" y="1627322"/>
            <a:ext cx="1968285" cy="464949"/>
          </a:xfrm>
          <a:prstGeom prst="rect">
            <a:avLst/>
          </a:prstGeom>
          <a:solidFill>
            <a:srgbClr val="FDDDD7"/>
          </a:solidFill>
          <a:ln>
            <a:solidFill>
              <a:srgbClr val="FCDA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521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F860AC-1BF9-0E71-A5CA-F9AE2ABAAC6C}"/>
              </a:ext>
            </a:extLst>
          </p:cNvPr>
          <p:cNvPicPr>
            <a:picLocks noChangeAspect="1"/>
          </p:cNvPicPr>
          <p:nvPr/>
        </p:nvPicPr>
        <p:blipFill>
          <a:blip r:embed="rId2"/>
          <a:stretch>
            <a:fillRect/>
          </a:stretch>
        </p:blipFill>
        <p:spPr>
          <a:xfrm>
            <a:off x="-1" y="0"/>
            <a:ext cx="12178993" cy="4788976"/>
          </a:xfrm>
          <a:prstGeom prst="rect">
            <a:avLst/>
          </a:prstGeom>
        </p:spPr>
      </p:pic>
    </p:spTree>
    <p:extLst>
      <p:ext uri="{BB962C8B-B14F-4D97-AF65-F5344CB8AC3E}">
        <p14:creationId xmlns:p14="http://schemas.microsoft.com/office/powerpoint/2010/main" val="1044662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BC4870-CE16-87C3-EDF4-E764B59ABAF8}"/>
              </a:ext>
            </a:extLst>
          </p:cNvPr>
          <p:cNvPicPr>
            <a:picLocks noChangeAspect="1"/>
          </p:cNvPicPr>
          <p:nvPr/>
        </p:nvPicPr>
        <p:blipFill>
          <a:blip r:embed="rId2"/>
          <a:stretch>
            <a:fillRect/>
          </a:stretch>
        </p:blipFill>
        <p:spPr>
          <a:xfrm>
            <a:off x="0" y="0"/>
            <a:ext cx="12228078" cy="5641383"/>
          </a:xfrm>
          <a:prstGeom prst="rect">
            <a:avLst/>
          </a:prstGeom>
        </p:spPr>
      </p:pic>
      <p:sp>
        <p:nvSpPr>
          <p:cNvPr id="3" name="Rectangle 2">
            <a:extLst>
              <a:ext uri="{FF2B5EF4-FFF2-40B4-BE49-F238E27FC236}">
                <a16:creationId xmlns:a16="http://schemas.microsoft.com/office/drawing/2014/main" id="{9AEFC895-7E7B-FEFB-486C-303CF0A6B10D}"/>
              </a:ext>
            </a:extLst>
          </p:cNvPr>
          <p:cNvSpPr/>
          <p:nvPr/>
        </p:nvSpPr>
        <p:spPr>
          <a:xfrm>
            <a:off x="5083444" y="4432515"/>
            <a:ext cx="2107770" cy="542441"/>
          </a:xfrm>
          <a:prstGeom prst="rect">
            <a:avLst/>
          </a:prstGeom>
          <a:solidFill>
            <a:srgbClr val="FDDDD7"/>
          </a:solidFill>
          <a:ln>
            <a:solidFill>
              <a:srgbClr val="FCDAD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79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DF5A-F567-466C-7982-7A12708493A6}"/>
              </a:ext>
            </a:extLst>
          </p:cNvPr>
          <p:cNvSpPr>
            <a:spLocks noGrp="1"/>
          </p:cNvSpPr>
          <p:nvPr>
            <p:ph type="title"/>
          </p:nvPr>
        </p:nvSpPr>
        <p:spPr/>
        <p:txBody>
          <a:bodyPr/>
          <a:lstStyle/>
          <a:p>
            <a:r>
              <a:rPr lang="en-US" b="1" dirty="0"/>
              <a:t>Criteria\ Characteristics of Good Research</a:t>
            </a:r>
          </a:p>
        </p:txBody>
      </p:sp>
      <p:sp>
        <p:nvSpPr>
          <p:cNvPr id="3" name="Content Placeholder 2">
            <a:extLst>
              <a:ext uri="{FF2B5EF4-FFF2-40B4-BE49-F238E27FC236}">
                <a16:creationId xmlns:a16="http://schemas.microsoft.com/office/drawing/2014/main" id="{194F940D-7C85-B5AC-A0C7-1A7FE5C1072A}"/>
              </a:ext>
            </a:extLst>
          </p:cNvPr>
          <p:cNvSpPr>
            <a:spLocks noGrp="1"/>
          </p:cNvSpPr>
          <p:nvPr>
            <p:ph idx="1"/>
          </p:nvPr>
        </p:nvSpPr>
        <p:spPr/>
        <p:txBody>
          <a:bodyPr>
            <a:normAutofit/>
          </a:bodyPr>
          <a:lstStyle/>
          <a:p>
            <a:r>
              <a:rPr lang="en-US" sz="4800" dirty="0"/>
              <a:t>Systematic </a:t>
            </a:r>
          </a:p>
          <a:p>
            <a:r>
              <a:rPr lang="en-US" sz="4800" dirty="0"/>
              <a:t>Logical</a:t>
            </a:r>
          </a:p>
          <a:p>
            <a:r>
              <a:rPr lang="en-US" sz="4800" dirty="0"/>
              <a:t>Empirical</a:t>
            </a:r>
          </a:p>
          <a:p>
            <a:r>
              <a:rPr lang="en-US" sz="4800" dirty="0"/>
              <a:t>Reductive</a:t>
            </a:r>
          </a:p>
          <a:p>
            <a:r>
              <a:rPr lang="en-US" sz="4800" dirty="0"/>
              <a:t>Replicable</a:t>
            </a:r>
          </a:p>
        </p:txBody>
      </p:sp>
    </p:spTree>
    <p:extLst>
      <p:ext uri="{BB962C8B-B14F-4D97-AF65-F5344CB8AC3E}">
        <p14:creationId xmlns:p14="http://schemas.microsoft.com/office/powerpoint/2010/main" val="1825942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8F01DC-2244-FEA5-1F97-FD9368F3A1CE}"/>
              </a:ext>
            </a:extLst>
          </p:cNvPr>
          <p:cNvPicPr>
            <a:picLocks noChangeAspect="1"/>
          </p:cNvPicPr>
          <p:nvPr/>
        </p:nvPicPr>
        <p:blipFill>
          <a:blip r:embed="rId2"/>
          <a:stretch>
            <a:fillRect/>
          </a:stretch>
        </p:blipFill>
        <p:spPr>
          <a:xfrm>
            <a:off x="0" y="0"/>
            <a:ext cx="12234764" cy="5191932"/>
          </a:xfrm>
          <a:prstGeom prst="rect">
            <a:avLst/>
          </a:prstGeom>
        </p:spPr>
      </p:pic>
    </p:spTree>
    <p:extLst>
      <p:ext uri="{BB962C8B-B14F-4D97-AF65-F5344CB8AC3E}">
        <p14:creationId xmlns:p14="http://schemas.microsoft.com/office/powerpoint/2010/main" val="1352087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416F6-F9BC-9789-0DA2-C2592BE80BF7}"/>
              </a:ext>
            </a:extLst>
          </p:cNvPr>
          <p:cNvPicPr>
            <a:picLocks noChangeAspect="1"/>
          </p:cNvPicPr>
          <p:nvPr/>
        </p:nvPicPr>
        <p:blipFill>
          <a:blip r:embed="rId2"/>
          <a:stretch>
            <a:fillRect/>
          </a:stretch>
        </p:blipFill>
        <p:spPr>
          <a:xfrm>
            <a:off x="-1" y="0"/>
            <a:ext cx="12243663" cy="4959458"/>
          </a:xfrm>
          <a:prstGeom prst="rect">
            <a:avLst/>
          </a:prstGeom>
        </p:spPr>
      </p:pic>
    </p:spTree>
    <p:extLst>
      <p:ext uri="{BB962C8B-B14F-4D97-AF65-F5344CB8AC3E}">
        <p14:creationId xmlns:p14="http://schemas.microsoft.com/office/powerpoint/2010/main" val="347599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904FC7-9AEE-2E27-7B29-1C72FD2C8F7E}"/>
              </a:ext>
            </a:extLst>
          </p:cNvPr>
          <p:cNvPicPr>
            <a:picLocks noChangeAspect="1"/>
          </p:cNvPicPr>
          <p:nvPr/>
        </p:nvPicPr>
        <p:blipFill>
          <a:blip r:embed="rId2"/>
          <a:stretch>
            <a:fillRect/>
          </a:stretch>
        </p:blipFill>
        <p:spPr>
          <a:xfrm>
            <a:off x="0" y="0"/>
            <a:ext cx="12192000" cy="5855170"/>
          </a:xfrm>
          <a:prstGeom prst="rect">
            <a:avLst/>
          </a:prstGeom>
        </p:spPr>
      </p:pic>
    </p:spTree>
    <p:extLst>
      <p:ext uri="{BB962C8B-B14F-4D97-AF65-F5344CB8AC3E}">
        <p14:creationId xmlns:p14="http://schemas.microsoft.com/office/powerpoint/2010/main" val="4047323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8BCCB-6067-1694-DB56-32B1A67F041F}"/>
              </a:ext>
            </a:extLst>
          </p:cNvPr>
          <p:cNvPicPr>
            <a:picLocks noChangeAspect="1"/>
          </p:cNvPicPr>
          <p:nvPr/>
        </p:nvPicPr>
        <p:blipFill>
          <a:blip r:embed="rId2"/>
          <a:stretch>
            <a:fillRect/>
          </a:stretch>
        </p:blipFill>
        <p:spPr>
          <a:xfrm>
            <a:off x="0" y="-46494"/>
            <a:ext cx="12192000" cy="5934567"/>
          </a:xfrm>
          <a:prstGeom prst="rect">
            <a:avLst/>
          </a:prstGeom>
        </p:spPr>
      </p:pic>
    </p:spTree>
    <p:extLst>
      <p:ext uri="{BB962C8B-B14F-4D97-AF65-F5344CB8AC3E}">
        <p14:creationId xmlns:p14="http://schemas.microsoft.com/office/powerpoint/2010/main" val="286684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65DC0F-C3BC-530D-38BE-3760B3BF10C8}"/>
              </a:ext>
            </a:extLst>
          </p:cNvPr>
          <p:cNvPicPr>
            <a:picLocks noChangeAspect="1"/>
          </p:cNvPicPr>
          <p:nvPr/>
        </p:nvPicPr>
        <p:blipFill>
          <a:blip r:embed="rId2"/>
          <a:stretch>
            <a:fillRect/>
          </a:stretch>
        </p:blipFill>
        <p:spPr>
          <a:xfrm>
            <a:off x="5904226" y="547285"/>
            <a:ext cx="4382112" cy="5763429"/>
          </a:xfrm>
          <a:prstGeom prst="rect">
            <a:avLst/>
          </a:prstGeom>
        </p:spPr>
      </p:pic>
      <p:sp>
        <p:nvSpPr>
          <p:cNvPr id="4" name="TextBox 3">
            <a:extLst>
              <a:ext uri="{FF2B5EF4-FFF2-40B4-BE49-F238E27FC236}">
                <a16:creationId xmlns:a16="http://schemas.microsoft.com/office/drawing/2014/main" id="{0FA60880-1E08-D75F-2463-A006726F0634}"/>
              </a:ext>
            </a:extLst>
          </p:cNvPr>
          <p:cNvSpPr txBox="1"/>
          <p:nvPr/>
        </p:nvSpPr>
        <p:spPr>
          <a:xfrm>
            <a:off x="2030278" y="362619"/>
            <a:ext cx="3456122" cy="1323439"/>
          </a:xfrm>
          <a:prstGeom prst="rect">
            <a:avLst/>
          </a:prstGeom>
          <a:noFill/>
        </p:spPr>
        <p:txBody>
          <a:bodyPr wrap="square">
            <a:spAutoFit/>
          </a:bodyPr>
          <a:lstStyle/>
          <a:p>
            <a:pPr algn="ctr"/>
            <a:r>
              <a:rPr lang="en-US" sz="4000" b="1" i="0" dirty="0">
                <a:solidFill>
                  <a:srgbClr val="333333"/>
                </a:solidFill>
                <a:effectLst/>
                <a:latin typeface="Rubik"/>
              </a:rPr>
              <a:t>Wearable Pet Display</a:t>
            </a:r>
            <a:endParaRPr lang="en-US" sz="4000" b="0" i="0" dirty="0">
              <a:solidFill>
                <a:srgbClr val="333333"/>
              </a:solidFill>
              <a:effectLst/>
              <a:latin typeface="Rubik"/>
            </a:endParaRPr>
          </a:p>
        </p:txBody>
      </p:sp>
    </p:spTree>
    <p:extLst>
      <p:ext uri="{BB962C8B-B14F-4D97-AF65-F5344CB8AC3E}">
        <p14:creationId xmlns:p14="http://schemas.microsoft.com/office/powerpoint/2010/main" val="2329384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3D9D9D-C05C-DC6E-7B1B-E2F666AA6166}"/>
              </a:ext>
            </a:extLst>
          </p:cNvPr>
          <p:cNvPicPr>
            <a:picLocks noChangeAspect="1"/>
          </p:cNvPicPr>
          <p:nvPr/>
        </p:nvPicPr>
        <p:blipFill>
          <a:blip r:embed="rId2"/>
          <a:stretch>
            <a:fillRect/>
          </a:stretch>
        </p:blipFill>
        <p:spPr>
          <a:xfrm>
            <a:off x="503546" y="237680"/>
            <a:ext cx="3727216" cy="5574184"/>
          </a:xfrm>
          <a:prstGeom prst="rect">
            <a:avLst/>
          </a:prstGeom>
        </p:spPr>
      </p:pic>
      <p:sp>
        <p:nvSpPr>
          <p:cNvPr id="4" name="TextBox 3">
            <a:extLst>
              <a:ext uri="{FF2B5EF4-FFF2-40B4-BE49-F238E27FC236}">
                <a16:creationId xmlns:a16="http://schemas.microsoft.com/office/drawing/2014/main" id="{89B50C08-EFDB-2960-8086-1399FA2FD162}"/>
              </a:ext>
            </a:extLst>
          </p:cNvPr>
          <p:cNvSpPr txBox="1"/>
          <p:nvPr/>
        </p:nvSpPr>
        <p:spPr>
          <a:xfrm>
            <a:off x="1512810" y="5200994"/>
            <a:ext cx="1708688" cy="954107"/>
          </a:xfrm>
          <a:prstGeom prst="rect">
            <a:avLst/>
          </a:prstGeom>
          <a:noFill/>
        </p:spPr>
        <p:txBody>
          <a:bodyPr wrap="square">
            <a:spAutoFit/>
          </a:bodyPr>
          <a:lstStyle/>
          <a:p>
            <a:pPr algn="l"/>
            <a:r>
              <a:rPr lang="en-US" sz="2800" b="1" i="0" dirty="0">
                <a:solidFill>
                  <a:srgbClr val="333333"/>
                </a:solidFill>
                <a:effectLst/>
                <a:latin typeface="Rubik"/>
              </a:rPr>
              <a:t>Urinal Headres</a:t>
            </a:r>
            <a:r>
              <a:rPr lang="en-US" sz="2800" b="0" i="0" dirty="0">
                <a:solidFill>
                  <a:srgbClr val="333333"/>
                </a:solidFill>
                <a:effectLst/>
                <a:latin typeface="Rubik"/>
              </a:rPr>
              <a:t>t</a:t>
            </a:r>
          </a:p>
        </p:txBody>
      </p:sp>
      <p:pic>
        <p:nvPicPr>
          <p:cNvPr id="5" name="Picture 4">
            <a:extLst>
              <a:ext uri="{FF2B5EF4-FFF2-40B4-BE49-F238E27FC236}">
                <a16:creationId xmlns:a16="http://schemas.microsoft.com/office/drawing/2014/main" id="{F178E1FD-40E2-0F56-5801-0136351D39F0}"/>
              </a:ext>
            </a:extLst>
          </p:cNvPr>
          <p:cNvPicPr>
            <a:picLocks noChangeAspect="1"/>
          </p:cNvPicPr>
          <p:nvPr/>
        </p:nvPicPr>
        <p:blipFill>
          <a:blip r:embed="rId3"/>
          <a:stretch>
            <a:fillRect/>
          </a:stretch>
        </p:blipFill>
        <p:spPr>
          <a:xfrm>
            <a:off x="3832464" y="0"/>
            <a:ext cx="8582423" cy="5217723"/>
          </a:xfrm>
          <a:prstGeom prst="rect">
            <a:avLst/>
          </a:prstGeom>
        </p:spPr>
      </p:pic>
      <p:sp>
        <p:nvSpPr>
          <p:cNvPr id="7" name="TextBox 6">
            <a:extLst>
              <a:ext uri="{FF2B5EF4-FFF2-40B4-BE49-F238E27FC236}">
                <a16:creationId xmlns:a16="http://schemas.microsoft.com/office/drawing/2014/main" id="{0E0CAFAF-63EA-C96A-6DB4-126E3F34D46A}"/>
              </a:ext>
            </a:extLst>
          </p:cNvPr>
          <p:cNvSpPr txBox="1"/>
          <p:nvPr/>
        </p:nvSpPr>
        <p:spPr>
          <a:xfrm>
            <a:off x="6096000" y="5145461"/>
            <a:ext cx="6207070" cy="584775"/>
          </a:xfrm>
          <a:prstGeom prst="rect">
            <a:avLst/>
          </a:prstGeom>
          <a:noFill/>
        </p:spPr>
        <p:txBody>
          <a:bodyPr wrap="square">
            <a:spAutoFit/>
          </a:bodyPr>
          <a:lstStyle/>
          <a:p>
            <a:pPr algn="l"/>
            <a:r>
              <a:rPr lang="en-US" sz="3200" b="1" i="0" dirty="0">
                <a:solidFill>
                  <a:srgbClr val="333333"/>
                </a:solidFill>
                <a:effectLst/>
                <a:latin typeface="Rubik"/>
              </a:rPr>
              <a:t>Rodent Blaster</a:t>
            </a:r>
            <a:endParaRPr lang="en-US" sz="3200" b="0" i="0" dirty="0">
              <a:solidFill>
                <a:srgbClr val="333333"/>
              </a:solidFill>
              <a:effectLst/>
              <a:latin typeface="Rubik"/>
            </a:endParaRPr>
          </a:p>
        </p:txBody>
      </p:sp>
    </p:spTree>
    <p:extLst>
      <p:ext uri="{BB962C8B-B14F-4D97-AF65-F5344CB8AC3E}">
        <p14:creationId xmlns:p14="http://schemas.microsoft.com/office/powerpoint/2010/main" val="1037680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404A18-FA56-0D5F-3B89-AB7C24AE40B7}"/>
              </a:ext>
            </a:extLst>
          </p:cNvPr>
          <p:cNvPicPr>
            <a:picLocks noChangeAspect="1"/>
          </p:cNvPicPr>
          <p:nvPr/>
        </p:nvPicPr>
        <p:blipFill>
          <a:blip r:embed="rId2"/>
          <a:stretch>
            <a:fillRect/>
          </a:stretch>
        </p:blipFill>
        <p:spPr>
          <a:xfrm>
            <a:off x="173534" y="0"/>
            <a:ext cx="4233531" cy="5083444"/>
          </a:xfrm>
          <a:prstGeom prst="rect">
            <a:avLst/>
          </a:prstGeom>
        </p:spPr>
      </p:pic>
      <p:sp>
        <p:nvSpPr>
          <p:cNvPr id="4" name="TextBox 3">
            <a:extLst>
              <a:ext uri="{FF2B5EF4-FFF2-40B4-BE49-F238E27FC236}">
                <a16:creationId xmlns:a16="http://schemas.microsoft.com/office/drawing/2014/main" id="{807EA804-2FE8-663E-6A18-2C5D5E712545}"/>
              </a:ext>
            </a:extLst>
          </p:cNvPr>
          <p:cNvSpPr txBox="1"/>
          <p:nvPr/>
        </p:nvSpPr>
        <p:spPr>
          <a:xfrm>
            <a:off x="879529" y="5083444"/>
            <a:ext cx="3527536" cy="769441"/>
          </a:xfrm>
          <a:prstGeom prst="rect">
            <a:avLst/>
          </a:prstGeom>
          <a:noFill/>
        </p:spPr>
        <p:txBody>
          <a:bodyPr wrap="square">
            <a:spAutoFit/>
          </a:bodyPr>
          <a:lstStyle/>
          <a:p>
            <a:pPr algn="l"/>
            <a:r>
              <a:rPr lang="en-US" sz="4400" b="1" i="0" dirty="0" err="1">
                <a:solidFill>
                  <a:srgbClr val="333333"/>
                </a:solidFill>
                <a:effectLst/>
                <a:latin typeface="Rubik"/>
              </a:rPr>
              <a:t>Beerbrella</a:t>
            </a:r>
            <a:endParaRPr lang="en-US" sz="4400" b="0" i="0" dirty="0">
              <a:solidFill>
                <a:srgbClr val="333333"/>
              </a:solidFill>
              <a:effectLst/>
              <a:latin typeface="Rubik"/>
            </a:endParaRPr>
          </a:p>
        </p:txBody>
      </p:sp>
      <p:pic>
        <p:nvPicPr>
          <p:cNvPr id="5" name="Picture 4">
            <a:extLst>
              <a:ext uri="{FF2B5EF4-FFF2-40B4-BE49-F238E27FC236}">
                <a16:creationId xmlns:a16="http://schemas.microsoft.com/office/drawing/2014/main" id="{30B0A6F7-9B5F-30BD-1C1E-8A5F4E5060E3}"/>
              </a:ext>
            </a:extLst>
          </p:cNvPr>
          <p:cNvPicPr>
            <a:picLocks noChangeAspect="1"/>
          </p:cNvPicPr>
          <p:nvPr/>
        </p:nvPicPr>
        <p:blipFill>
          <a:blip r:embed="rId3"/>
          <a:stretch>
            <a:fillRect/>
          </a:stretch>
        </p:blipFill>
        <p:spPr>
          <a:xfrm>
            <a:off x="4656785" y="0"/>
            <a:ext cx="7673326" cy="3988610"/>
          </a:xfrm>
          <a:prstGeom prst="rect">
            <a:avLst/>
          </a:prstGeom>
        </p:spPr>
      </p:pic>
    </p:spTree>
    <p:extLst>
      <p:ext uri="{BB962C8B-B14F-4D97-AF65-F5344CB8AC3E}">
        <p14:creationId xmlns:p14="http://schemas.microsoft.com/office/powerpoint/2010/main" val="1372333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3117-40A7-4CD1-AAAE-2D8217316AB6}"/>
              </a:ext>
            </a:extLst>
          </p:cNvPr>
          <p:cNvSpPr>
            <a:spLocks noGrp="1"/>
          </p:cNvSpPr>
          <p:nvPr>
            <p:ph type="title"/>
          </p:nvPr>
        </p:nvSpPr>
        <p:spPr/>
        <p:txBody>
          <a:bodyPr/>
          <a:lstStyle/>
          <a:p>
            <a:pPr algn="ctr"/>
            <a:r>
              <a:rPr lang="en-US" dirty="0">
                <a:latin typeface="Calibri" panose="020F0502020204030204" pitchFamily="34" charset="0"/>
              </a:rPr>
              <a:t>What does a patent do?</a:t>
            </a:r>
            <a:br>
              <a:rPr lang="en-US" dirty="0">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ABC643A2-5A15-4EB4-A6F0-8BD6831B7836}"/>
              </a:ext>
            </a:extLst>
          </p:cNvPr>
          <p:cNvSpPr>
            <a:spLocks noGrp="1"/>
          </p:cNvSpPr>
          <p:nvPr>
            <p:ph idx="1"/>
          </p:nvPr>
        </p:nvSpPr>
        <p:spPr/>
        <p:txBody>
          <a:bodyPr/>
          <a:lstStyle/>
          <a:p>
            <a:endParaRPr lang="en-US" sz="1200" dirty="0">
              <a:solidFill>
                <a:srgbClr val="000000"/>
              </a:solidFill>
              <a:latin typeface="Calibri" panose="020F0502020204030204" pitchFamily="34" charset="0"/>
            </a:endParaRPr>
          </a:p>
          <a:p>
            <a:r>
              <a:rPr lang="en-US" sz="3200" dirty="0">
                <a:latin typeface="Calibri" panose="020F0502020204030204" pitchFamily="34" charset="0"/>
              </a:rPr>
              <a:t>Protects intellectual property for 20 years </a:t>
            </a:r>
            <a:r>
              <a:rPr lang="en-US" dirty="0">
                <a:latin typeface="Calibri" panose="020F0502020204030204" pitchFamily="34" charset="0"/>
              </a:rPr>
              <a:t>no one else can manufacture the product</a:t>
            </a:r>
          </a:p>
          <a:p>
            <a:r>
              <a:rPr lang="en-US" dirty="0">
                <a:latin typeface="Calibri" panose="020F0502020204030204" pitchFamily="34" charset="0"/>
              </a:rPr>
              <a:t>some one can pay you royalties</a:t>
            </a:r>
          </a:p>
          <a:p>
            <a:r>
              <a:rPr lang="en-US" dirty="0">
                <a:latin typeface="Calibri" panose="020F0502020204030204" pitchFamily="34" charset="0"/>
              </a:rPr>
              <a:t>you can block competitors</a:t>
            </a:r>
          </a:p>
          <a:p>
            <a:endParaRPr lang="en-US" dirty="0">
              <a:latin typeface="Calibri" panose="020F0502020204030204" pitchFamily="34" charset="0"/>
            </a:endParaRPr>
          </a:p>
          <a:p>
            <a:r>
              <a:rPr lang="en-US" sz="3200" dirty="0">
                <a:latin typeface="Calibri" panose="020F0502020204030204" pitchFamily="34" charset="0"/>
              </a:rPr>
              <a:t>After 20 years, technology goes to public domain</a:t>
            </a:r>
          </a:p>
          <a:p>
            <a:endParaRPr lang="en-US" dirty="0"/>
          </a:p>
        </p:txBody>
      </p:sp>
    </p:spTree>
    <p:extLst>
      <p:ext uri="{BB962C8B-B14F-4D97-AF65-F5344CB8AC3E}">
        <p14:creationId xmlns:p14="http://schemas.microsoft.com/office/powerpoint/2010/main" val="2609147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286B0B-03AF-45F3-846C-0B12C7B4EEDD}"/>
              </a:ext>
            </a:extLst>
          </p:cNvPr>
          <p:cNvPicPr>
            <a:picLocks noChangeAspect="1"/>
          </p:cNvPicPr>
          <p:nvPr/>
        </p:nvPicPr>
        <p:blipFill>
          <a:blip r:embed="rId2"/>
          <a:stretch>
            <a:fillRect/>
          </a:stretch>
        </p:blipFill>
        <p:spPr>
          <a:xfrm>
            <a:off x="0" y="0"/>
            <a:ext cx="12192000" cy="1608443"/>
          </a:xfrm>
          <a:prstGeom prst="rect">
            <a:avLst/>
          </a:prstGeom>
        </p:spPr>
      </p:pic>
      <p:sp>
        <p:nvSpPr>
          <p:cNvPr id="3" name="Rectangle 2">
            <a:extLst>
              <a:ext uri="{FF2B5EF4-FFF2-40B4-BE49-F238E27FC236}">
                <a16:creationId xmlns:a16="http://schemas.microsoft.com/office/drawing/2014/main" id="{DE3EC713-12C2-4300-A9E6-8D835C30E40E}"/>
              </a:ext>
            </a:extLst>
          </p:cNvPr>
          <p:cNvSpPr/>
          <p:nvPr/>
        </p:nvSpPr>
        <p:spPr>
          <a:xfrm>
            <a:off x="0" y="1608443"/>
            <a:ext cx="12192000" cy="830997"/>
          </a:xfrm>
          <a:prstGeom prst="rect">
            <a:avLst/>
          </a:prstGeom>
        </p:spPr>
        <p:txBody>
          <a:bodyPr wrap="square">
            <a:spAutoFit/>
          </a:bodyPr>
          <a:lstStyle/>
          <a:p>
            <a:endParaRPr lang="en-US" sz="1200" dirty="0">
              <a:solidFill>
                <a:srgbClr val="000000"/>
              </a:solidFill>
              <a:latin typeface="Calibri" panose="020F0502020204030204" pitchFamily="34" charset="0"/>
            </a:endParaRPr>
          </a:p>
          <a:p>
            <a:pPr marR="2500" algn="ctr"/>
            <a:r>
              <a:rPr lang="en-US" dirty="0">
                <a:latin typeface="Calibri" panose="020F0502020204030204" pitchFamily="34" charset="0"/>
              </a:rPr>
              <a:t>The page on Patents on website of the Intellectual Property Office, India can be accessed at </a:t>
            </a:r>
            <a:r>
              <a:rPr lang="en-US" b="1" dirty="0">
                <a:latin typeface="Calibri" panose="020F0502020204030204" pitchFamily="34" charset="0"/>
              </a:rPr>
              <a:t>http://ipindia.nic.in/ipr/patent/patents.html</a:t>
            </a:r>
            <a:endParaRPr lang="en-US" b="1" dirty="0"/>
          </a:p>
        </p:txBody>
      </p:sp>
      <p:pic>
        <p:nvPicPr>
          <p:cNvPr id="5" name="Picture 4">
            <a:extLst>
              <a:ext uri="{FF2B5EF4-FFF2-40B4-BE49-F238E27FC236}">
                <a16:creationId xmlns:a16="http://schemas.microsoft.com/office/drawing/2014/main" id="{B031E5B3-C7BF-40C3-B133-B76E2ADDC781}"/>
              </a:ext>
            </a:extLst>
          </p:cNvPr>
          <p:cNvPicPr>
            <a:picLocks noChangeAspect="1"/>
          </p:cNvPicPr>
          <p:nvPr/>
        </p:nvPicPr>
        <p:blipFill>
          <a:blip r:embed="rId3"/>
          <a:stretch>
            <a:fillRect/>
          </a:stretch>
        </p:blipFill>
        <p:spPr>
          <a:xfrm>
            <a:off x="1895062" y="2439440"/>
            <a:ext cx="7805529" cy="4382051"/>
          </a:xfrm>
          <a:prstGeom prst="rect">
            <a:avLst/>
          </a:prstGeom>
        </p:spPr>
      </p:pic>
    </p:spTree>
    <p:extLst>
      <p:ext uri="{BB962C8B-B14F-4D97-AF65-F5344CB8AC3E}">
        <p14:creationId xmlns:p14="http://schemas.microsoft.com/office/powerpoint/2010/main" val="3029161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D035-C96F-4A48-AAAC-97CC06B26E4E}"/>
              </a:ext>
            </a:extLst>
          </p:cNvPr>
          <p:cNvSpPr>
            <a:spLocks noGrp="1"/>
          </p:cNvSpPr>
          <p:nvPr>
            <p:ph type="title"/>
          </p:nvPr>
        </p:nvSpPr>
        <p:spPr/>
        <p:txBody>
          <a:bodyPr>
            <a:normAutofit fontScale="90000"/>
          </a:bodyPr>
          <a:lstStyle/>
          <a:p>
            <a:pPr marL="228600" marR="29500" lvl="0" indent="-228600" algn="ctr">
              <a:spcBef>
                <a:spcPts val="1000"/>
              </a:spcBef>
            </a:pPr>
            <a:r>
              <a:rPr lang="en-US" sz="4800" dirty="0">
                <a:solidFill>
                  <a:prstClr val="black"/>
                </a:solidFill>
                <a:latin typeface="Calibri" panose="020F0502020204030204" pitchFamily="34" charset="0"/>
                <a:ea typeface="+mn-ea"/>
                <a:cs typeface="+mn-cs"/>
              </a:rPr>
              <a:t>Importance of patents</a:t>
            </a:r>
            <a:br>
              <a:rPr lang="en-US" sz="4800" dirty="0">
                <a:solidFill>
                  <a:prstClr val="black"/>
                </a:solidFill>
                <a:latin typeface="Calibri" panose="020F0502020204030204" pitchFamily="34" charset="0"/>
                <a:ea typeface="+mn-ea"/>
                <a:cs typeface="+mn-cs"/>
              </a:rPr>
            </a:br>
            <a:endParaRPr lang="en-US" dirty="0"/>
          </a:p>
        </p:txBody>
      </p:sp>
      <p:sp>
        <p:nvSpPr>
          <p:cNvPr id="3" name="Content Placeholder 2">
            <a:extLst>
              <a:ext uri="{FF2B5EF4-FFF2-40B4-BE49-F238E27FC236}">
                <a16:creationId xmlns:a16="http://schemas.microsoft.com/office/drawing/2014/main" id="{A5A7AAE9-D88B-4FA6-8126-A16DEB8CCE2C}"/>
              </a:ext>
            </a:extLst>
          </p:cNvPr>
          <p:cNvSpPr>
            <a:spLocks noGrp="1"/>
          </p:cNvSpPr>
          <p:nvPr>
            <p:ph idx="1"/>
          </p:nvPr>
        </p:nvSpPr>
        <p:spPr/>
        <p:txBody>
          <a:bodyPr/>
          <a:lstStyle/>
          <a:p>
            <a:endParaRPr lang="en-US" sz="1400" dirty="0">
              <a:solidFill>
                <a:srgbClr val="000000"/>
              </a:solidFill>
              <a:latin typeface="Calibri" panose="020F0502020204030204" pitchFamily="34" charset="0"/>
            </a:endParaRPr>
          </a:p>
          <a:p>
            <a:r>
              <a:rPr lang="en-US" b="1" dirty="0">
                <a:latin typeface="Calibri" panose="020F0502020204030204" pitchFamily="34" charset="0"/>
              </a:rPr>
              <a:t>Important source of scientific and technical literature</a:t>
            </a:r>
            <a:endParaRPr lang="en-US" dirty="0">
              <a:latin typeface="Calibri" panose="020F0502020204030204" pitchFamily="34" charset="0"/>
            </a:endParaRPr>
          </a:p>
          <a:p>
            <a:r>
              <a:rPr lang="en-US" b="1" dirty="0">
                <a:latin typeface="Calibri" panose="020F0502020204030204" pitchFamily="34" charset="0"/>
              </a:rPr>
              <a:t>A treasure-house of scientific inventions</a:t>
            </a:r>
            <a:endParaRPr lang="en-US" dirty="0">
              <a:latin typeface="Calibri" panose="020F0502020204030204" pitchFamily="34" charset="0"/>
            </a:endParaRPr>
          </a:p>
          <a:p>
            <a:r>
              <a:rPr lang="en-US" b="1" dirty="0">
                <a:latin typeface="Calibri" panose="020F0502020204030204" pitchFamily="34" charset="0"/>
              </a:rPr>
              <a:t>Avoids duplication </a:t>
            </a:r>
            <a:endParaRPr lang="en-US" dirty="0">
              <a:latin typeface="Calibri" panose="020F0502020204030204" pitchFamily="34" charset="0"/>
            </a:endParaRPr>
          </a:p>
          <a:p>
            <a:r>
              <a:rPr lang="en-US" b="1" dirty="0">
                <a:latin typeface="Calibri" panose="020F0502020204030204" pitchFamily="34" charset="0"/>
              </a:rPr>
              <a:t>Paves way for further discoveries</a:t>
            </a:r>
            <a:endParaRPr lang="en-US" dirty="0">
              <a:latin typeface="Calibri" panose="020F0502020204030204" pitchFamily="34" charset="0"/>
            </a:endParaRPr>
          </a:p>
          <a:p>
            <a:r>
              <a:rPr lang="en-US" b="1" dirty="0">
                <a:latin typeface="Calibri" panose="020F0502020204030204" pitchFamily="34" charset="0"/>
              </a:rPr>
              <a:t>Stop re-inventing the wheel</a:t>
            </a:r>
            <a:endParaRPr lang="en-US" dirty="0">
              <a:latin typeface="Calibri" panose="020F0502020204030204" pitchFamily="34" charset="0"/>
            </a:endParaRPr>
          </a:p>
          <a:p>
            <a:r>
              <a:rPr lang="en-US" b="1" dirty="0">
                <a:latin typeface="Calibri" panose="020F0502020204030204" pitchFamily="34" charset="0"/>
              </a:rPr>
              <a:t>Identifies emerging technologies, emerging areas </a:t>
            </a: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23199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F1DB-9037-4429-C2CB-C0070E2B0CC4}"/>
              </a:ext>
            </a:extLst>
          </p:cNvPr>
          <p:cNvSpPr>
            <a:spLocks noGrp="1"/>
          </p:cNvSpPr>
          <p:nvPr>
            <p:ph type="title"/>
          </p:nvPr>
        </p:nvSpPr>
        <p:spPr/>
        <p:txBody>
          <a:bodyPr/>
          <a:lstStyle/>
          <a:p>
            <a:r>
              <a:rPr lang="en-US" b="1" dirty="0"/>
              <a:t>Criteria\ Characteristics of Good Research</a:t>
            </a:r>
            <a:endParaRPr lang="en-US" dirty="0"/>
          </a:p>
        </p:txBody>
      </p:sp>
      <p:sp>
        <p:nvSpPr>
          <p:cNvPr id="3" name="Content Placeholder 2">
            <a:extLst>
              <a:ext uri="{FF2B5EF4-FFF2-40B4-BE49-F238E27FC236}">
                <a16:creationId xmlns:a16="http://schemas.microsoft.com/office/drawing/2014/main" id="{99F14346-9A36-BFB2-B0CE-B72693DFCBD6}"/>
              </a:ext>
            </a:extLst>
          </p:cNvPr>
          <p:cNvSpPr>
            <a:spLocks noGrp="1"/>
          </p:cNvSpPr>
          <p:nvPr>
            <p:ph idx="1"/>
          </p:nvPr>
        </p:nvSpPr>
        <p:spPr>
          <a:xfrm>
            <a:off x="139485" y="1825624"/>
            <a:ext cx="11918196" cy="5032375"/>
          </a:xfrm>
        </p:spPr>
        <p:txBody>
          <a:bodyPr>
            <a:normAutofit fontScale="85000" lnSpcReduction="20000"/>
          </a:bodyPr>
          <a:lstStyle/>
          <a:p>
            <a:pPr>
              <a:buFont typeface="Wingdings" panose="05000000000000000000" pitchFamily="2" charset="2"/>
              <a:buChar char="Ø"/>
            </a:pPr>
            <a:r>
              <a:rPr lang="en-US" dirty="0"/>
              <a:t>1. The purpose of the research should be clearly defined and common concepts be used. </a:t>
            </a:r>
          </a:p>
          <a:p>
            <a:pPr>
              <a:buFont typeface="Wingdings" panose="05000000000000000000" pitchFamily="2" charset="2"/>
              <a:buChar char="Ø"/>
            </a:pPr>
            <a:r>
              <a:rPr lang="en-US" dirty="0"/>
              <a:t>2. The research procedure used should be described in sufficient detail to permit another researcher to repeat the research for further advancement, keeping the continuity of what has already been attained. </a:t>
            </a:r>
          </a:p>
          <a:p>
            <a:pPr>
              <a:buFont typeface="Wingdings" panose="05000000000000000000" pitchFamily="2" charset="2"/>
              <a:buChar char="Ø"/>
            </a:pPr>
            <a:r>
              <a:rPr lang="en-US" dirty="0"/>
              <a:t>3. The procedural design of the research should be carefully planned to yield results that are as objective as possible.</a:t>
            </a:r>
          </a:p>
          <a:p>
            <a:pPr>
              <a:buFont typeface="Wingdings" panose="05000000000000000000" pitchFamily="2" charset="2"/>
              <a:buChar char="Ø"/>
            </a:pPr>
            <a:r>
              <a:rPr lang="en-US" dirty="0"/>
              <a:t>4. The researcher should report with complete frankness, flaws in procedural design and estimate their effects upon the findings. </a:t>
            </a:r>
          </a:p>
          <a:p>
            <a:pPr>
              <a:buFont typeface="Wingdings" panose="05000000000000000000" pitchFamily="2" charset="2"/>
              <a:buChar char="Ø"/>
            </a:pPr>
            <a:r>
              <a:rPr lang="en-US" dirty="0"/>
              <a:t>5. The analysis of data should be sufficiently adequate to reveal its significance and the methods of analysis used should be appropriate. The validity and reliability of the data should be checked carefully. </a:t>
            </a:r>
          </a:p>
          <a:p>
            <a:pPr>
              <a:buFont typeface="Wingdings" panose="05000000000000000000" pitchFamily="2" charset="2"/>
              <a:buChar char="Ø"/>
            </a:pPr>
            <a:r>
              <a:rPr lang="en-US" dirty="0"/>
              <a:t>6. Conclusions should be confined to those justified by the data of the research and limited to those for which the data provide an adequate basis. </a:t>
            </a:r>
          </a:p>
          <a:p>
            <a:pPr>
              <a:buFont typeface="Wingdings" panose="05000000000000000000" pitchFamily="2" charset="2"/>
              <a:buChar char="Ø"/>
            </a:pPr>
            <a:r>
              <a:rPr lang="en-US" dirty="0"/>
              <a:t>7. Greater confidence in research is warranted if the researcher is experienced, has a good reputation in research and is a person of integrity.</a:t>
            </a:r>
          </a:p>
        </p:txBody>
      </p:sp>
    </p:spTree>
    <p:extLst>
      <p:ext uri="{BB962C8B-B14F-4D97-AF65-F5344CB8AC3E}">
        <p14:creationId xmlns:p14="http://schemas.microsoft.com/office/powerpoint/2010/main" val="218331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6C27-F1C7-4E9B-AAF2-0E9431F2495B}"/>
              </a:ext>
            </a:extLst>
          </p:cNvPr>
          <p:cNvSpPr>
            <a:spLocks noGrp="1"/>
          </p:cNvSpPr>
          <p:nvPr>
            <p:ph type="title"/>
          </p:nvPr>
        </p:nvSpPr>
        <p:spPr>
          <a:xfrm>
            <a:off x="838200" y="365125"/>
            <a:ext cx="10515600" cy="854075"/>
          </a:xfrm>
        </p:spPr>
        <p:txBody>
          <a:bodyPr>
            <a:normAutofit fontScale="90000"/>
          </a:bodyPr>
          <a:lstStyle/>
          <a:p>
            <a:pPr marL="228600" lvl="0" indent="-228600" algn="ctr">
              <a:spcBef>
                <a:spcPts val="1000"/>
              </a:spcBef>
            </a:pPr>
            <a:r>
              <a:rPr lang="en-US" sz="4100" dirty="0">
                <a:solidFill>
                  <a:prstClr val="black"/>
                </a:solidFill>
                <a:latin typeface="Calibri" panose="020F0502020204030204" pitchFamily="34" charset="0"/>
                <a:ea typeface="+mn-ea"/>
                <a:cs typeface="+mn-cs"/>
              </a:rPr>
              <a:t>What are Patent Rights</a:t>
            </a:r>
            <a:br>
              <a:rPr lang="en-US" sz="4100" dirty="0">
                <a:solidFill>
                  <a:prstClr val="black"/>
                </a:solidFill>
                <a:latin typeface="Calibri" panose="020F0502020204030204" pitchFamily="34" charset="0"/>
                <a:ea typeface="+mn-ea"/>
                <a:cs typeface="+mn-cs"/>
              </a:rPr>
            </a:br>
            <a:endParaRPr lang="en-US" dirty="0"/>
          </a:p>
        </p:txBody>
      </p:sp>
      <p:sp>
        <p:nvSpPr>
          <p:cNvPr id="3" name="Content Placeholder 2">
            <a:extLst>
              <a:ext uri="{FF2B5EF4-FFF2-40B4-BE49-F238E27FC236}">
                <a16:creationId xmlns:a16="http://schemas.microsoft.com/office/drawing/2014/main" id="{077B50E5-FFA6-48B5-846E-07E3001E2AB7}"/>
              </a:ext>
            </a:extLst>
          </p:cNvPr>
          <p:cNvSpPr>
            <a:spLocks noGrp="1"/>
          </p:cNvSpPr>
          <p:nvPr>
            <p:ph idx="1"/>
          </p:nvPr>
        </p:nvSpPr>
        <p:spPr>
          <a:xfrm>
            <a:off x="838200" y="1219200"/>
            <a:ext cx="10515600" cy="4957763"/>
          </a:xfrm>
        </p:spPr>
        <p:txBody>
          <a:bodyPr>
            <a:normAutofit/>
          </a:bodyPr>
          <a:lstStyle/>
          <a:p>
            <a:endParaRPr lang="en-US" sz="1200" dirty="0">
              <a:solidFill>
                <a:srgbClr val="000000"/>
              </a:solidFill>
              <a:latin typeface="Calibri" panose="020F0502020204030204" pitchFamily="34" charset="0"/>
            </a:endParaRPr>
          </a:p>
          <a:p>
            <a:r>
              <a:rPr lang="en-US" dirty="0">
                <a:latin typeface="Calibri" panose="020F0502020204030204" pitchFamily="34" charset="0"/>
              </a:rPr>
              <a:t>To prevent third party without authorization-</a:t>
            </a:r>
          </a:p>
          <a:p>
            <a:r>
              <a:rPr lang="en-US" dirty="0">
                <a:latin typeface="Calibri" panose="020F0502020204030204" pitchFamily="34" charset="0"/>
              </a:rPr>
              <a:t>Making or manufacturing</a:t>
            </a:r>
          </a:p>
          <a:p>
            <a:r>
              <a:rPr lang="en-US" dirty="0">
                <a:latin typeface="Calibri" panose="020F0502020204030204" pitchFamily="34" charset="0"/>
              </a:rPr>
              <a:t>Using,</a:t>
            </a:r>
          </a:p>
          <a:p>
            <a:r>
              <a:rPr lang="en-US" dirty="0">
                <a:latin typeface="Calibri" panose="020F0502020204030204" pitchFamily="34" charset="0"/>
              </a:rPr>
              <a:t>Offering for sale</a:t>
            </a:r>
          </a:p>
          <a:p>
            <a:r>
              <a:rPr lang="en-US" dirty="0">
                <a:latin typeface="Calibri" panose="020F0502020204030204" pitchFamily="34" charset="0"/>
              </a:rPr>
              <a:t>Selling,</a:t>
            </a:r>
          </a:p>
          <a:p>
            <a:r>
              <a:rPr lang="en-US" dirty="0">
                <a:latin typeface="Calibri" panose="020F0502020204030204" pitchFamily="34" charset="0"/>
              </a:rPr>
              <a:t>Importing</a:t>
            </a:r>
          </a:p>
          <a:p>
            <a:r>
              <a:rPr lang="en-US" dirty="0">
                <a:latin typeface="Calibri" panose="020F0502020204030204" pitchFamily="34" charset="0"/>
              </a:rPr>
              <a:t>Distributing</a:t>
            </a:r>
          </a:p>
          <a:p>
            <a:r>
              <a:rPr lang="en-US" dirty="0">
                <a:latin typeface="Calibri" panose="020F0502020204030204" pitchFamily="34" charset="0"/>
              </a:rPr>
              <a:t>Licensing</a:t>
            </a:r>
          </a:p>
          <a:p>
            <a:endParaRPr lang="en-US" dirty="0"/>
          </a:p>
        </p:txBody>
      </p:sp>
    </p:spTree>
    <p:extLst>
      <p:ext uri="{BB962C8B-B14F-4D97-AF65-F5344CB8AC3E}">
        <p14:creationId xmlns:p14="http://schemas.microsoft.com/office/powerpoint/2010/main" val="3491370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6CF0-5FD6-4971-A7A7-022E7847004C}"/>
              </a:ext>
            </a:extLst>
          </p:cNvPr>
          <p:cNvSpPr>
            <a:spLocks noGrp="1"/>
          </p:cNvSpPr>
          <p:nvPr>
            <p:ph type="title"/>
          </p:nvPr>
        </p:nvSpPr>
        <p:spPr>
          <a:xfrm>
            <a:off x="838200" y="365125"/>
            <a:ext cx="10624930" cy="1291397"/>
          </a:xfrm>
        </p:spPr>
        <p:txBody>
          <a:bodyPr>
            <a:normAutofit/>
          </a:bodyPr>
          <a:lstStyle/>
          <a:p>
            <a:pPr marL="228600" lvl="0" indent="-228600" algn="ctr">
              <a:spcBef>
                <a:spcPts val="1000"/>
              </a:spcBef>
            </a:pPr>
            <a:r>
              <a:rPr lang="en-US" sz="3600" b="1" dirty="0">
                <a:solidFill>
                  <a:prstClr val="black"/>
                </a:solidFill>
                <a:latin typeface="Calibri" panose="020F0502020204030204" pitchFamily="34" charset="0"/>
                <a:ea typeface="+mn-ea"/>
                <a:cs typeface="+mn-cs"/>
              </a:rPr>
              <a:t>What is an Invention?</a:t>
            </a:r>
            <a:br>
              <a:rPr lang="en-US" sz="3600" dirty="0">
                <a:solidFill>
                  <a:prstClr val="black"/>
                </a:solidFill>
                <a:latin typeface="Calibri" panose="020F0502020204030204" pitchFamily="34" charset="0"/>
                <a:ea typeface="+mn-ea"/>
                <a:cs typeface="+mn-cs"/>
              </a:rPr>
            </a:br>
            <a:endParaRPr lang="en-US" dirty="0"/>
          </a:p>
        </p:txBody>
      </p:sp>
      <p:sp>
        <p:nvSpPr>
          <p:cNvPr id="3" name="Content Placeholder 2">
            <a:extLst>
              <a:ext uri="{FF2B5EF4-FFF2-40B4-BE49-F238E27FC236}">
                <a16:creationId xmlns:a16="http://schemas.microsoft.com/office/drawing/2014/main" id="{BE18C2AC-594C-4A39-B894-2691FDC7263A}"/>
              </a:ext>
            </a:extLst>
          </p:cNvPr>
          <p:cNvSpPr>
            <a:spLocks noGrp="1"/>
          </p:cNvSpPr>
          <p:nvPr>
            <p:ph idx="1"/>
          </p:nvPr>
        </p:nvSpPr>
        <p:spPr>
          <a:xfrm>
            <a:off x="596348" y="1484243"/>
            <a:ext cx="10757452" cy="4692720"/>
          </a:xfrm>
        </p:spPr>
        <p:txBody>
          <a:bodyPr>
            <a:normAutofit/>
          </a:bodyPr>
          <a:lstStyle/>
          <a:p>
            <a:endParaRPr lang="en-US" sz="1050" dirty="0">
              <a:solidFill>
                <a:srgbClr val="000000"/>
              </a:solidFill>
              <a:latin typeface="Calibri" panose="020F0502020204030204" pitchFamily="34" charset="0"/>
            </a:endParaRPr>
          </a:p>
          <a:p>
            <a:r>
              <a:rPr lang="en-US" dirty="0">
                <a:latin typeface="Calibri" panose="020F0502020204030204" pitchFamily="34" charset="0"/>
              </a:rPr>
              <a:t>Sec.2(1)(j) </a:t>
            </a:r>
          </a:p>
          <a:p>
            <a:pPr marR="0" algn="just"/>
            <a:r>
              <a:rPr lang="en-US" dirty="0">
                <a:latin typeface="Calibri" panose="020F0502020204030204" pitchFamily="34" charset="0"/>
              </a:rPr>
              <a:t>“</a:t>
            </a:r>
            <a:r>
              <a:rPr lang="en-US" dirty="0" err="1">
                <a:latin typeface="Calibri" panose="020F0502020204030204" pitchFamily="34" charset="0"/>
              </a:rPr>
              <a:t>Invention”means</a:t>
            </a:r>
            <a:r>
              <a:rPr lang="en-US" dirty="0">
                <a:latin typeface="Calibri" panose="020F0502020204030204" pitchFamily="34" charset="0"/>
              </a:rPr>
              <a:t> a new product or process involving an inventive  step and capable of industrial application.</a:t>
            </a:r>
          </a:p>
          <a:p>
            <a:pPr marL="0" indent="0">
              <a:buNone/>
            </a:pPr>
            <a:r>
              <a:rPr lang="en-US" dirty="0"/>
              <a:t>Three basic criteria which any invention must meet in order to deserve a patent:</a:t>
            </a:r>
          </a:p>
          <a:p>
            <a:r>
              <a:rPr lang="en-US" dirty="0"/>
              <a:t>Novelty</a:t>
            </a:r>
          </a:p>
          <a:p>
            <a:r>
              <a:rPr lang="en-US" dirty="0"/>
              <a:t>Non-obviousness</a:t>
            </a:r>
          </a:p>
          <a:p>
            <a:r>
              <a:rPr lang="en-US" dirty="0"/>
              <a:t>Industrial application</a:t>
            </a:r>
          </a:p>
        </p:txBody>
      </p:sp>
    </p:spTree>
    <p:extLst>
      <p:ext uri="{BB962C8B-B14F-4D97-AF65-F5344CB8AC3E}">
        <p14:creationId xmlns:p14="http://schemas.microsoft.com/office/powerpoint/2010/main" val="739358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AB0F-CA4D-44E9-940D-244EA2A28A47}"/>
              </a:ext>
            </a:extLst>
          </p:cNvPr>
          <p:cNvSpPr>
            <a:spLocks noGrp="1"/>
          </p:cNvSpPr>
          <p:nvPr>
            <p:ph type="title"/>
          </p:nvPr>
        </p:nvSpPr>
        <p:spPr/>
        <p:txBody>
          <a:bodyPr>
            <a:normAutofit fontScale="90000"/>
          </a:bodyPr>
          <a:lstStyle/>
          <a:p>
            <a:pPr marL="228600" lvl="0" indent="-228600" algn="ctr">
              <a:spcBef>
                <a:spcPts val="1000"/>
              </a:spcBef>
            </a:pPr>
            <a:br>
              <a:rPr lang="en-US" sz="1100" dirty="0">
                <a:solidFill>
                  <a:srgbClr val="000000"/>
                </a:solidFill>
                <a:latin typeface="Calibri" panose="020F0502020204030204" pitchFamily="34" charset="0"/>
                <a:ea typeface="+mn-ea"/>
                <a:cs typeface="+mn-cs"/>
              </a:rPr>
            </a:br>
            <a:r>
              <a:rPr lang="en-US" sz="4000" dirty="0">
                <a:solidFill>
                  <a:prstClr val="black"/>
                </a:solidFill>
                <a:latin typeface="Calibri" panose="020F0502020204030204" pitchFamily="34" charset="0"/>
                <a:ea typeface="+mn-ea"/>
                <a:cs typeface="+mn-cs"/>
              </a:rPr>
              <a:t>Patentable subject matter</a:t>
            </a:r>
            <a:br>
              <a:rPr lang="en-US" sz="4000" dirty="0">
                <a:solidFill>
                  <a:prstClr val="black"/>
                </a:solidFill>
                <a:latin typeface="Calibri" panose="020F0502020204030204" pitchFamily="34" charset="0"/>
                <a:ea typeface="+mn-ea"/>
                <a:cs typeface="+mn-cs"/>
              </a:rPr>
            </a:br>
            <a:endParaRPr lang="en-US" dirty="0"/>
          </a:p>
        </p:txBody>
      </p:sp>
      <p:sp>
        <p:nvSpPr>
          <p:cNvPr id="3" name="Content Placeholder 2">
            <a:extLst>
              <a:ext uri="{FF2B5EF4-FFF2-40B4-BE49-F238E27FC236}">
                <a16:creationId xmlns:a16="http://schemas.microsoft.com/office/drawing/2014/main" id="{ED32D427-97BF-45BB-9F00-795E1C7D59F9}"/>
              </a:ext>
            </a:extLst>
          </p:cNvPr>
          <p:cNvSpPr>
            <a:spLocks noGrp="1"/>
          </p:cNvSpPr>
          <p:nvPr>
            <p:ph idx="1"/>
          </p:nvPr>
        </p:nvSpPr>
        <p:spPr/>
        <p:txBody>
          <a:bodyPr/>
          <a:lstStyle/>
          <a:p>
            <a:pPr marL="0" indent="0">
              <a:buNone/>
            </a:pPr>
            <a:r>
              <a:rPr lang="en-US" sz="3200" dirty="0">
                <a:latin typeface="Calibri" panose="020F0502020204030204" pitchFamily="34" charset="0"/>
              </a:rPr>
              <a:t>Invention must</a:t>
            </a:r>
          </a:p>
          <a:p>
            <a:r>
              <a:rPr lang="en-US" dirty="0">
                <a:latin typeface="Calibri" panose="020F0502020204030204" pitchFamily="34" charset="0"/>
              </a:rPr>
              <a:t>relates to a Processor Productor both </a:t>
            </a:r>
          </a:p>
          <a:p>
            <a:r>
              <a:rPr lang="en-US" dirty="0">
                <a:latin typeface="Calibri" panose="020F0502020204030204" pitchFamily="34" charset="0"/>
              </a:rPr>
              <a:t>be new(Novel) </a:t>
            </a:r>
          </a:p>
          <a:p>
            <a:r>
              <a:rPr lang="en-US" dirty="0">
                <a:latin typeface="Calibri" panose="020F0502020204030204" pitchFamily="34" charset="0"/>
              </a:rPr>
              <a:t>involves an inventive step</a:t>
            </a:r>
          </a:p>
          <a:p>
            <a:r>
              <a:rPr lang="en-US" dirty="0">
                <a:latin typeface="Calibri" panose="020F0502020204030204" pitchFamily="34" charset="0"/>
              </a:rPr>
              <a:t>be capable of industrial application</a:t>
            </a:r>
          </a:p>
          <a:p>
            <a:r>
              <a:rPr lang="en-US" dirty="0">
                <a:latin typeface="Calibri" panose="020F0502020204030204" pitchFamily="34" charset="0"/>
              </a:rPr>
              <a:t>not fall under Section 3 and 4</a:t>
            </a:r>
          </a:p>
          <a:p>
            <a:endParaRPr lang="en-US" dirty="0"/>
          </a:p>
        </p:txBody>
      </p:sp>
    </p:spTree>
    <p:extLst>
      <p:ext uri="{BB962C8B-B14F-4D97-AF65-F5344CB8AC3E}">
        <p14:creationId xmlns:p14="http://schemas.microsoft.com/office/powerpoint/2010/main" val="1106920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04FB-7D41-4258-A982-850DE2F8B4A3}"/>
              </a:ext>
            </a:extLst>
          </p:cNvPr>
          <p:cNvSpPr>
            <a:spLocks noGrp="1"/>
          </p:cNvSpPr>
          <p:nvPr>
            <p:ph type="title"/>
          </p:nvPr>
        </p:nvSpPr>
        <p:spPr>
          <a:xfrm>
            <a:off x="838200" y="290011"/>
            <a:ext cx="10306878" cy="782052"/>
          </a:xfrm>
        </p:spPr>
        <p:txBody>
          <a:bodyPr>
            <a:normAutofit fontScale="90000"/>
          </a:bodyPr>
          <a:lstStyle/>
          <a:p>
            <a:pPr algn="ctr"/>
            <a:r>
              <a:rPr lang="en-US" dirty="0"/>
              <a:t>“NEW”MEANS</a:t>
            </a:r>
            <a:br>
              <a:rPr lang="en-US" dirty="0"/>
            </a:br>
            <a:endParaRPr lang="en-US" dirty="0"/>
          </a:p>
        </p:txBody>
      </p:sp>
      <p:sp>
        <p:nvSpPr>
          <p:cNvPr id="3" name="Content Placeholder 2">
            <a:extLst>
              <a:ext uri="{FF2B5EF4-FFF2-40B4-BE49-F238E27FC236}">
                <a16:creationId xmlns:a16="http://schemas.microsoft.com/office/drawing/2014/main" id="{F7B1F9DC-E012-4453-83DB-6B5926A5580A}"/>
              </a:ext>
            </a:extLst>
          </p:cNvPr>
          <p:cNvSpPr>
            <a:spLocks noGrp="1"/>
          </p:cNvSpPr>
          <p:nvPr>
            <p:ph idx="1"/>
          </p:nvPr>
        </p:nvSpPr>
        <p:spPr>
          <a:xfrm>
            <a:off x="463826" y="1033670"/>
            <a:ext cx="10889974" cy="5143293"/>
          </a:xfrm>
        </p:spPr>
        <p:txBody>
          <a:bodyPr/>
          <a:lstStyle/>
          <a:p>
            <a:pPr marL="0" indent="0">
              <a:buNone/>
            </a:pPr>
            <a:r>
              <a:rPr lang="en-US" b="1" dirty="0"/>
              <a:t>Invention must not be</a:t>
            </a:r>
          </a:p>
          <a:p>
            <a:r>
              <a:rPr lang="en-US" dirty="0"/>
              <a:t>Published in India or elsewhere</a:t>
            </a:r>
          </a:p>
          <a:p>
            <a:r>
              <a:rPr lang="en-US" dirty="0"/>
              <a:t>In prior public knowledge or prior public use with in India</a:t>
            </a:r>
          </a:p>
          <a:p>
            <a:r>
              <a:rPr lang="en-US" dirty="0"/>
              <a:t>Claimed before in any specification in India</a:t>
            </a:r>
          </a:p>
          <a:p>
            <a:endParaRPr lang="en-US" dirty="0"/>
          </a:p>
          <a:p>
            <a:pPr marL="0" indent="0">
              <a:buNone/>
            </a:pPr>
            <a:r>
              <a:rPr lang="en-US" b="1" dirty="0"/>
              <a:t>A feature of an invention that</a:t>
            </a:r>
          </a:p>
          <a:p>
            <a:r>
              <a:rPr lang="en-US" dirty="0"/>
              <a:t>Involves technical advance as compared to the existing knowledge or</a:t>
            </a:r>
          </a:p>
          <a:p>
            <a:r>
              <a:rPr lang="en-US" dirty="0"/>
              <a:t>Have economic significance or both and</a:t>
            </a:r>
          </a:p>
          <a:p>
            <a:r>
              <a:rPr lang="en-US" dirty="0"/>
              <a:t>Makes the invention not obvious to a person skilled in the art.</a:t>
            </a:r>
          </a:p>
          <a:p>
            <a:endParaRPr lang="en-US" dirty="0"/>
          </a:p>
        </p:txBody>
      </p:sp>
    </p:spTree>
    <p:extLst>
      <p:ext uri="{BB962C8B-B14F-4D97-AF65-F5344CB8AC3E}">
        <p14:creationId xmlns:p14="http://schemas.microsoft.com/office/powerpoint/2010/main" val="1935837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6CB6-26CA-49C5-9D5E-994FD4989FDB}"/>
              </a:ext>
            </a:extLst>
          </p:cNvPr>
          <p:cNvSpPr>
            <a:spLocks noGrp="1"/>
          </p:cNvSpPr>
          <p:nvPr>
            <p:ph type="title"/>
          </p:nvPr>
        </p:nvSpPr>
        <p:spPr/>
        <p:txBody>
          <a:bodyPr>
            <a:normAutofit fontScale="90000"/>
          </a:bodyPr>
          <a:lstStyle/>
          <a:p>
            <a:pPr algn="ctr"/>
            <a:br>
              <a:rPr lang="en-US" dirty="0"/>
            </a:br>
            <a:r>
              <a:rPr lang="en-US" b="1" dirty="0"/>
              <a:t>What is not Patentable</a:t>
            </a:r>
            <a:br>
              <a:rPr lang="en-US" b="1" dirty="0"/>
            </a:br>
            <a:endParaRPr lang="en-US" b="1" dirty="0"/>
          </a:p>
        </p:txBody>
      </p:sp>
      <p:sp>
        <p:nvSpPr>
          <p:cNvPr id="3" name="Content Placeholder 2">
            <a:extLst>
              <a:ext uri="{FF2B5EF4-FFF2-40B4-BE49-F238E27FC236}">
                <a16:creationId xmlns:a16="http://schemas.microsoft.com/office/drawing/2014/main" id="{FC26574C-C467-4494-B537-E50F8B0AE059}"/>
              </a:ext>
            </a:extLst>
          </p:cNvPr>
          <p:cNvSpPr>
            <a:spLocks noGrp="1"/>
          </p:cNvSpPr>
          <p:nvPr>
            <p:ph idx="1"/>
          </p:nvPr>
        </p:nvSpPr>
        <p:spPr>
          <a:xfrm>
            <a:off x="371061" y="1690688"/>
            <a:ext cx="10982739" cy="4486275"/>
          </a:xfrm>
        </p:spPr>
        <p:txBody>
          <a:bodyPr/>
          <a:lstStyle/>
          <a:p>
            <a:r>
              <a:rPr lang="en-US" dirty="0"/>
              <a:t>Inventions falling within the scope of Sec. (3) of Patents Act, 1970.</a:t>
            </a:r>
          </a:p>
          <a:p>
            <a:r>
              <a:rPr lang="en-US" dirty="0"/>
              <a:t>Inventions falling within the scope of Sec. (1) of Sub-sec. 20 of Atomic Energy Act, 1962-</a:t>
            </a:r>
          </a:p>
          <a:p>
            <a:r>
              <a:rPr lang="en-US" dirty="0"/>
              <a:t>For Example : Inventions relating to Compounds of –</a:t>
            </a:r>
          </a:p>
          <a:p>
            <a:r>
              <a:rPr lang="en-US" dirty="0"/>
              <a:t>Uranium, Beryllium, Thorium, Plutonium, Radium, Graphite, Lithium and more as notified by Central Govt. from time to time</a:t>
            </a:r>
          </a:p>
          <a:p>
            <a:endParaRPr lang="en-US" dirty="0"/>
          </a:p>
        </p:txBody>
      </p:sp>
    </p:spTree>
    <p:extLst>
      <p:ext uri="{BB962C8B-B14F-4D97-AF65-F5344CB8AC3E}">
        <p14:creationId xmlns:p14="http://schemas.microsoft.com/office/powerpoint/2010/main" val="3778309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3EAB-4254-4D29-9648-C7B2F8B65B1A}"/>
              </a:ext>
            </a:extLst>
          </p:cNvPr>
          <p:cNvSpPr>
            <a:spLocks noGrp="1"/>
          </p:cNvSpPr>
          <p:nvPr>
            <p:ph type="title"/>
          </p:nvPr>
        </p:nvSpPr>
        <p:spPr>
          <a:xfrm>
            <a:off x="838200" y="18255"/>
            <a:ext cx="10515600" cy="1325563"/>
          </a:xfrm>
        </p:spPr>
        <p:txBody>
          <a:bodyPr/>
          <a:lstStyle/>
          <a:p>
            <a:pPr algn="ctr"/>
            <a:br>
              <a:rPr lang="en-US" dirty="0"/>
            </a:br>
            <a:r>
              <a:rPr lang="en-US" b="1" i="1" dirty="0"/>
              <a:t>Inventions Not Patentable -Sec 3</a:t>
            </a:r>
            <a:endParaRPr lang="en-US" dirty="0"/>
          </a:p>
        </p:txBody>
      </p:sp>
      <p:sp>
        <p:nvSpPr>
          <p:cNvPr id="3" name="Content Placeholder 2">
            <a:extLst>
              <a:ext uri="{FF2B5EF4-FFF2-40B4-BE49-F238E27FC236}">
                <a16:creationId xmlns:a16="http://schemas.microsoft.com/office/drawing/2014/main" id="{E572A19B-AA95-49C3-87EF-949C5F91D4C3}"/>
              </a:ext>
            </a:extLst>
          </p:cNvPr>
          <p:cNvSpPr>
            <a:spLocks noGrp="1"/>
          </p:cNvSpPr>
          <p:nvPr>
            <p:ph idx="1"/>
          </p:nvPr>
        </p:nvSpPr>
        <p:spPr>
          <a:xfrm>
            <a:off x="304800" y="1166190"/>
            <a:ext cx="11569148" cy="5512905"/>
          </a:xfrm>
        </p:spPr>
        <p:txBody>
          <a:bodyPr>
            <a:normAutofit fontScale="92500" lnSpcReduction="10000"/>
          </a:bodyPr>
          <a:lstStyle/>
          <a:p>
            <a:pPr marL="0" indent="0" algn="just">
              <a:buNone/>
            </a:pPr>
            <a:endParaRPr lang="en-US" dirty="0"/>
          </a:p>
          <a:p>
            <a:pPr algn="just"/>
            <a:r>
              <a:rPr lang="en-US" dirty="0"/>
              <a:t>3(f): the mere arrangement or re-arrangement or duplication of known devices each functioning independently of one another in a known way.</a:t>
            </a:r>
          </a:p>
          <a:p>
            <a:pPr algn="just"/>
            <a:r>
              <a:rPr lang="en-US" dirty="0"/>
              <a:t>3(a): frivolous or anything obviously contrary to well established natural laws.</a:t>
            </a:r>
          </a:p>
          <a:p>
            <a:pPr algn="just"/>
            <a:r>
              <a:rPr lang="en-US" dirty="0"/>
              <a:t>3(b): contrary public order or morality serious prejudice to human, animal or plant life or health or to the environment.</a:t>
            </a:r>
          </a:p>
          <a:p>
            <a:pPr algn="just"/>
            <a:r>
              <a:rPr lang="en-US" dirty="0"/>
              <a:t>3(c): the mere discovery of a scientific principle or the formulation of an abstract theory or discovery of any living thing or non-living substances occurring in nature.</a:t>
            </a:r>
          </a:p>
          <a:p>
            <a:pPr algn="just"/>
            <a:r>
              <a:rPr lang="en-US" dirty="0"/>
              <a:t>3(d): the mere discovery of a new form of a known substance which does not result in the enhancement of the known efficacy of that substance. </a:t>
            </a:r>
          </a:p>
          <a:p>
            <a:pPr algn="just"/>
            <a:r>
              <a:rPr lang="en-US" dirty="0"/>
              <a:t>3(e): a substance obtained by a mere admixture resulting only in the aggregation of the properties of the components there of or a process for producing such substances.</a:t>
            </a:r>
          </a:p>
          <a:p>
            <a:pPr algn="just"/>
            <a:r>
              <a:rPr lang="en-US" dirty="0"/>
              <a:t>3(h): a method of agriculture or horticulture.</a:t>
            </a:r>
          </a:p>
        </p:txBody>
      </p:sp>
    </p:spTree>
    <p:extLst>
      <p:ext uri="{BB962C8B-B14F-4D97-AF65-F5344CB8AC3E}">
        <p14:creationId xmlns:p14="http://schemas.microsoft.com/office/powerpoint/2010/main" val="2711258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1E2D-2FEF-4E90-8908-5D2F99938635}"/>
              </a:ext>
            </a:extLst>
          </p:cNvPr>
          <p:cNvSpPr>
            <a:spLocks noGrp="1"/>
          </p:cNvSpPr>
          <p:nvPr>
            <p:ph type="title"/>
          </p:nvPr>
        </p:nvSpPr>
        <p:spPr>
          <a:xfrm>
            <a:off x="838200" y="365126"/>
            <a:ext cx="10515600" cy="748058"/>
          </a:xfrm>
        </p:spPr>
        <p:txBody>
          <a:bodyPr>
            <a:normAutofit fontScale="90000"/>
          </a:bodyPr>
          <a:lstStyle/>
          <a:p>
            <a:pPr algn="ctr"/>
            <a:r>
              <a:rPr lang="en-US" b="1" i="1" dirty="0"/>
              <a:t>Inventions Not Patentable -Sec 3</a:t>
            </a:r>
            <a:br>
              <a:rPr lang="en-US" dirty="0"/>
            </a:br>
            <a:endParaRPr lang="en-US" dirty="0"/>
          </a:p>
        </p:txBody>
      </p:sp>
      <p:sp>
        <p:nvSpPr>
          <p:cNvPr id="3" name="Content Placeholder 2">
            <a:extLst>
              <a:ext uri="{FF2B5EF4-FFF2-40B4-BE49-F238E27FC236}">
                <a16:creationId xmlns:a16="http://schemas.microsoft.com/office/drawing/2014/main" id="{2FC91A64-AFFB-411B-9634-21103D3999A6}"/>
              </a:ext>
            </a:extLst>
          </p:cNvPr>
          <p:cNvSpPr>
            <a:spLocks noGrp="1"/>
          </p:cNvSpPr>
          <p:nvPr>
            <p:ph idx="1"/>
          </p:nvPr>
        </p:nvSpPr>
        <p:spPr>
          <a:xfrm>
            <a:off x="503583" y="861391"/>
            <a:ext cx="11224591" cy="5499652"/>
          </a:xfrm>
        </p:spPr>
        <p:txBody>
          <a:bodyPr>
            <a:normAutofit fontScale="92500" lnSpcReduction="20000"/>
          </a:bodyPr>
          <a:lstStyle/>
          <a:p>
            <a:pPr algn="just"/>
            <a:endParaRPr lang="en-US" dirty="0"/>
          </a:p>
          <a:p>
            <a:pPr algn="just"/>
            <a:r>
              <a:rPr lang="en-US" dirty="0"/>
              <a:t>3(m):mere scheme or rule or method of performing mental act or method of playing game3(l):a literary, dramatic, musical or artistic work or any other aesthetic creation</a:t>
            </a:r>
          </a:p>
          <a:p>
            <a:pPr algn="just"/>
            <a:r>
              <a:rPr lang="en-US" dirty="0"/>
              <a:t>3(o):topography of integrated circuits</a:t>
            </a:r>
          </a:p>
          <a:p>
            <a:pPr algn="just"/>
            <a:r>
              <a:rPr lang="en-US" dirty="0"/>
              <a:t>3(p):an invention which in effect is traditional knowledge or which is an aggregation or duplication of known properties or traditionally known component or components.</a:t>
            </a:r>
          </a:p>
          <a:p>
            <a:pPr algn="just"/>
            <a:r>
              <a:rPr lang="en-US" dirty="0"/>
              <a:t>3(</a:t>
            </a:r>
            <a:r>
              <a:rPr lang="en-US" dirty="0" err="1"/>
              <a:t>i</a:t>
            </a:r>
            <a:r>
              <a:rPr lang="en-US" dirty="0"/>
              <a:t>):any process for the medicinal, surgical, curative, prophylactic, diagnostic, therapeutic or other treatment of animals to render them free of disease or to increase their economic value or that of their products.</a:t>
            </a:r>
          </a:p>
          <a:p>
            <a:pPr algn="just"/>
            <a:r>
              <a:rPr lang="en-US" dirty="0"/>
              <a:t>3(j): plants &amp; animals in whole or any part thereof other than microorganisms but including seeds, varieties and species and essentially biological processes for the production or propagation of plants and animals;</a:t>
            </a:r>
          </a:p>
          <a:p>
            <a:pPr algn="just"/>
            <a:r>
              <a:rPr lang="en-US" dirty="0"/>
              <a:t>3(k): a mathematical or business method or a computer </a:t>
            </a:r>
            <a:r>
              <a:rPr lang="en-US" dirty="0" err="1"/>
              <a:t>programme</a:t>
            </a:r>
            <a:r>
              <a:rPr lang="en-US" dirty="0"/>
              <a:t> or algorithms</a:t>
            </a:r>
          </a:p>
        </p:txBody>
      </p:sp>
    </p:spTree>
    <p:extLst>
      <p:ext uri="{BB962C8B-B14F-4D97-AF65-F5344CB8AC3E}">
        <p14:creationId xmlns:p14="http://schemas.microsoft.com/office/powerpoint/2010/main" val="2520906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46B5-1D4A-427F-A55F-811F3743060D}"/>
              </a:ext>
            </a:extLst>
          </p:cNvPr>
          <p:cNvSpPr>
            <a:spLocks noGrp="1"/>
          </p:cNvSpPr>
          <p:nvPr>
            <p:ph type="title"/>
          </p:nvPr>
        </p:nvSpPr>
        <p:spPr/>
        <p:txBody>
          <a:bodyPr/>
          <a:lstStyle/>
          <a:p>
            <a:pPr algn="ctr"/>
            <a:r>
              <a:rPr lang="en-US" b="1" dirty="0"/>
              <a:t>Process of Patenting</a:t>
            </a:r>
            <a:br>
              <a:rPr lang="en-US" dirty="0"/>
            </a:br>
            <a:endParaRPr lang="en-US" dirty="0"/>
          </a:p>
        </p:txBody>
      </p:sp>
      <p:sp>
        <p:nvSpPr>
          <p:cNvPr id="3" name="Content Placeholder 2">
            <a:extLst>
              <a:ext uri="{FF2B5EF4-FFF2-40B4-BE49-F238E27FC236}">
                <a16:creationId xmlns:a16="http://schemas.microsoft.com/office/drawing/2014/main" id="{F3AB4A10-9993-4324-B9F1-FD9C42C49854}"/>
              </a:ext>
            </a:extLst>
          </p:cNvPr>
          <p:cNvSpPr>
            <a:spLocks noGrp="1"/>
          </p:cNvSpPr>
          <p:nvPr>
            <p:ph idx="1"/>
          </p:nvPr>
        </p:nvSpPr>
        <p:spPr>
          <a:xfrm>
            <a:off x="689113" y="1232452"/>
            <a:ext cx="10946296" cy="4944511"/>
          </a:xfrm>
        </p:spPr>
        <p:txBody>
          <a:bodyPr/>
          <a:lstStyle/>
          <a:p>
            <a:endParaRPr lang="en-US" dirty="0"/>
          </a:p>
          <a:p>
            <a:r>
              <a:rPr lang="en-US" dirty="0"/>
              <a:t>Be curious but do not disclose your invention</a:t>
            </a:r>
          </a:p>
          <a:p>
            <a:r>
              <a:rPr lang="en-US" dirty="0"/>
              <a:t>Keep a bound notebook to prove when you got the idea</a:t>
            </a:r>
          </a:p>
          <a:p>
            <a:r>
              <a:rPr lang="en-US" dirty="0"/>
              <a:t>Develop the idea and produce a model</a:t>
            </a:r>
          </a:p>
          <a:p>
            <a:r>
              <a:rPr lang="en-US" dirty="0"/>
              <a:t>Write why your invention is needed, what the existing products are in the market, your new product, and what is unique about your product</a:t>
            </a:r>
          </a:p>
          <a:p>
            <a:endParaRPr lang="en-US" dirty="0"/>
          </a:p>
        </p:txBody>
      </p:sp>
    </p:spTree>
    <p:extLst>
      <p:ext uri="{BB962C8B-B14F-4D97-AF65-F5344CB8AC3E}">
        <p14:creationId xmlns:p14="http://schemas.microsoft.com/office/powerpoint/2010/main" val="154625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7EE2-84A9-4FA2-9F2C-B20A8BBB0F47}"/>
              </a:ext>
            </a:extLst>
          </p:cNvPr>
          <p:cNvSpPr>
            <a:spLocks noGrp="1"/>
          </p:cNvSpPr>
          <p:nvPr>
            <p:ph type="title"/>
          </p:nvPr>
        </p:nvSpPr>
        <p:spPr/>
        <p:txBody>
          <a:bodyPr/>
          <a:lstStyle/>
          <a:p>
            <a:br>
              <a:rPr lang="en-US" dirty="0"/>
            </a:br>
            <a:r>
              <a:rPr lang="en-US" b="1" dirty="0"/>
              <a:t>Where to file patent application </a:t>
            </a:r>
            <a:endParaRPr lang="en-US" dirty="0"/>
          </a:p>
        </p:txBody>
      </p:sp>
      <p:sp>
        <p:nvSpPr>
          <p:cNvPr id="3" name="Content Placeholder 2">
            <a:extLst>
              <a:ext uri="{FF2B5EF4-FFF2-40B4-BE49-F238E27FC236}">
                <a16:creationId xmlns:a16="http://schemas.microsoft.com/office/drawing/2014/main" id="{70DEEE9A-2653-4E17-8F16-AFEAC1C09E10}"/>
              </a:ext>
            </a:extLst>
          </p:cNvPr>
          <p:cNvSpPr>
            <a:spLocks noGrp="1"/>
          </p:cNvSpPr>
          <p:nvPr>
            <p:ph idx="1"/>
          </p:nvPr>
        </p:nvSpPr>
        <p:spPr>
          <a:xfrm>
            <a:off x="838200" y="1933059"/>
            <a:ext cx="10515600" cy="4351338"/>
          </a:xfrm>
        </p:spPr>
        <p:txBody>
          <a:bodyPr>
            <a:normAutofit/>
          </a:bodyPr>
          <a:lstStyle/>
          <a:p>
            <a:pPr marL="0" indent="0">
              <a:buNone/>
            </a:pPr>
            <a:r>
              <a:rPr lang="en-US" sz="2400" dirty="0">
                <a:solidFill>
                  <a:srgbClr val="000000"/>
                </a:solidFill>
                <a:latin typeface="Calibri" panose="020F0502020204030204" pitchFamily="34" charset="0"/>
              </a:rPr>
              <a:t>	</a:t>
            </a:r>
          </a:p>
          <a:p>
            <a:endParaRPr lang="en-US" dirty="0"/>
          </a:p>
        </p:txBody>
      </p:sp>
      <p:pic>
        <p:nvPicPr>
          <p:cNvPr id="4" name="Picture 3">
            <a:extLst>
              <a:ext uri="{FF2B5EF4-FFF2-40B4-BE49-F238E27FC236}">
                <a16:creationId xmlns:a16="http://schemas.microsoft.com/office/drawing/2014/main" id="{6FA82635-5982-4D0A-9508-66699C23921D}"/>
              </a:ext>
            </a:extLst>
          </p:cNvPr>
          <p:cNvPicPr>
            <a:picLocks noChangeAspect="1"/>
          </p:cNvPicPr>
          <p:nvPr/>
        </p:nvPicPr>
        <p:blipFill>
          <a:blip r:embed="rId2"/>
          <a:stretch>
            <a:fillRect/>
          </a:stretch>
        </p:blipFill>
        <p:spPr>
          <a:xfrm>
            <a:off x="1152940" y="1933059"/>
            <a:ext cx="9628154" cy="3473828"/>
          </a:xfrm>
          <a:prstGeom prst="rect">
            <a:avLst/>
          </a:prstGeom>
        </p:spPr>
      </p:pic>
    </p:spTree>
    <p:extLst>
      <p:ext uri="{BB962C8B-B14F-4D97-AF65-F5344CB8AC3E}">
        <p14:creationId xmlns:p14="http://schemas.microsoft.com/office/powerpoint/2010/main" val="10102497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DFAFA-DFA9-4B20-8C1E-6791BDFE2B0F}"/>
              </a:ext>
            </a:extLst>
          </p:cNvPr>
          <p:cNvSpPr>
            <a:spLocks noGrp="1"/>
          </p:cNvSpPr>
          <p:nvPr>
            <p:ph type="title"/>
          </p:nvPr>
        </p:nvSpPr>
        <p:spPr/>
        <p:txBody>
          <a:bodyPr/>
          <a:lstStyle/>
          <a:p>
            <a:pPr algn="ctr"/>
            <a:br>
              <a:rPr lang="en-US" b="1" dirty="0"/>
            </a:br>
            <a:r>
              <a:rPr lang="en-US" b="1" dirty="0"/>
              <a:t>How to file a patent application?</a:t>
            </a:r>
          </a:p>
        </p:txBody>
      </p:sp>
      <p:sp>
        <p:nvSpPr>
          <p:cNvPr id="3" name="Content Placeholder 2">
            <a:extLst>
              <a:ext uri="{FF2B5EF4-FFF2-40B4-BE49-F238E27FC236}">
                <a16:creationId xmlns:a16="http://schemas.microsoft.com/office/drawing/2014/main" id="{F49D0815-329A-44C7-8D67-60984E2136A6}"/>
              </a:ext>
            </a:extLst>
          </p:cNvPr>
          <p:cNvSpPr>
            <a:spLocks noGrp="1"/>
          </p:cNvSpPr>
          <p:nvPr>
            <p:ph idx="1"/>
          </p:nvPr>
        </p:nvSpPr>
        <p:spPr/>
        <p:txBody>
          <a:bodyPr/>
          <a:lstStyle/>
          <a:p>
            <a:pPr marL="0" indent="0">
              <a:buNone/>
            </a:pPr>
            <a:endParaRPr lang="en-US" dirty="0"/>
          </a:p>
          <a:p>
            <a:r>
              <a:rPr lang="en-US" dirty="0"/>
              <a:t>through online( e-filing) or</a:t>
            </a:r>
          </a:p>
          <a:p>
            <a:r>
              <a:rPr lang="en-US" dirty="0"/>
              <a:t>www.ipindiaonline.gov.in/online</a:t>
            </a:r>
          </a:p>
          <a:p>
            <a:r>
              <a:rPr lang="en-US" dirty="0"/>
              <a:t>through post or </a:t>
            </a:r>
          </a:p>
          <a:p>
            <a:r>
              <a:rPr lang="en-US" dirty="0"/>
              <a:t>can be submitted by hand</a:t>
            </a:r>
          </a:p>
          <a:p>
            <a:endParaRPr lang="en-US" dirty="0"/>
          </a:p>
        </p:txBody>
      </p:sp>
    </p:spTree>
    <p:extLst>
      <p:ext uri="{BB962C8B-B14F-4D97-AF65-F5344CB8AC3E}">
        <p14:creationId xmlns:p14="http://schemas.microsoft.com/office/powerpoint/2010/main" val="174436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DCB7-E62A-5D7A-615B-91514D2EB192}"/>
              </a:ext>
            </a:extLst>
          </p:cNvPr>
          <p:cNvSpPr>
            <a:spLocks noGrp="1"/>
          </p:cNvSpPr>
          <p:nvPr>
            <p:ph type="title"/>
          </p:nvPr>
        </p:nvSpPr>
        <p:spPr>
          <a:xfrm>
            <a:off x="0" y="39661"/>
            <a:ext cx="12192000" cy="1325563"/>
          </a:xfrm>
        </p:spPr>
        <p:txBody>
          <a:bodyPr/>
          <a:lstStyle/>
          <a:p>
            <a:r>
              <a:rPr lang="en-US" b="1" dirty="0"/>
              <a:t>Problems Encountered by Researchers in India</a:t>
            </a:r>
          </a:p>
        </p:txBody>
      </p:sp>
      <p:sp>
        <p:nvSpPr>
          <p:cNvPr id="3" name="Content Placeholder 2">
            <a:extLst>
              <a:ext uri="{FF2B5EF4-FFF2-40B4-BE49-F238E27FC236}">
                <a16:creationId xmlns:a16="http://schemas.microsoft.com/office/drawing/2014/main" id="{9899083E-14A7-143F-A011-1345F1D3CB27}"/>
              </a:ext>
            </a:extLst>
          </p:cNvPr>
          <p:cNvSpPr>
            <a:spLocks noGrp="1"/>
          </p:cNvSpPr>
          <p:nvPr>
            <p:ph idx="1"/>
          </p:nvPr>
        </p:nvSpPr>
        <p:spPr>
          <a:xfrm>
            <a:off x="139485" y="1348354"/>
            <a:ext cx="11763213" cy="5509646"/>
          </a:xfrm>
        </p:spPr>
        <p:txBody>
          <a:bodyPr>
            <a:normAutofit lnSpcReduction="10000"/>
          </a:bodyPr>
          <a:lstStyle/>
          <a:p>
            <a:pPr marL="514350" indent="-514350">
              <a:buFont typeface="+mj-lt"/>
              <a:buAutoNum type="arabicPeriod"/>
            </a:pPr>
            <a:r>
              <a:rPr lang="en-US" sz="3200" dirty="0"/>
              <a:t>The lack of a scientific training in the methodology of research</a:t>
            </a:r>
          </a:p>
          <a:p>
            <a:pPr marL="514350" indent="-514350">
              <a:buFont typeface="+mj-lt"/>
              <a:buAutoNum type="arabicPeriod"/>
            </a:pPr>
            <a:r>
              <a:rPr lang="en-US" sz="3200" dirty="0"/>
              <a:t>There is insufficient interaction between the university research departments</a:t>
            </a:r>
          </a:p>
          <a:p>
            <a:pPr marL="514350" indent="-514350">
              <a:buFont typeface="+mj-lt"/>
              <a:buAutoNum type="arabicPeriod"/>
            </a:pPr>
            <a:r>
              <a:rPr lang="en-US" sz="3200" dirty="0"/>
              <a:t>There is lack of confidence that the information/data obtained will not be misused.</a:t>
            </a:r>
          </a:p>
          <a:p>
            <a:pPr marL="514350" indent="-514350">
              <a:buFont typeface="+mj-lt"/>
              <a:buAutoNum type="arabicPeriod"/>
            </a:pPr>
            <a:r>
              <a:rPr lang="en-US" sz="3200" dirty="0"/>
              <a:t>There does not exist a code of conduct for researchers</a:t>
            </a:r>
          </a:p>
          <a:p>
            <a:pPr marL="514350" indent="-514350">
              <a:buFont typeface="+mj-lt"/>
              <a:buAutoNum type="arabicPeriod"/>
            </a:pPr>
            <a:r>
              <a:rPr lang="en-US" sz="3200" dirty="0"/>
              <a:t>Difficulty of adequate and timely secretarial assistance</a:t>
            </a:r>
          </a:p>
          <a:p>
            <a:pPr marL="514350" indent="-514350">
              <a:buFont typeface="+mj-lt"/>
              <a:buAutoNum type="arabicPeriod"/>
            </a:pPr>
            <a:r>
              <a:rPr lang="en-US" sz="3200" dirty="0"/>
              <a:t>Library management and functioning is not satisfactory at many places</a:t>
            </a:r>
          </a:p>
          <a:p>
            <a:pPr marL="514350" indent="-514350">
              <a:buFont typeface="+mj-lt"/>
              <a:buAutoNum type="arabicPeriod"/>
            </a:pPr>
            <a:r>
              <a:rPr lang="en-US" sz="3200" dirty="0"/>
              <a:t>There is also the difficulty of timely availability of published data</a:t>
            </a:r>
          </a:p>
          <a:p>
            <a:pPr marL="514350" indent="-514350">
              <a:buFont typeface="+mj-lt"/>
              <a:buAutoNum type="arabicPeriod"/>
            </a:pPr>
            <a:r>
              <a:rPr lang="en-US" sz="3200" dirty="0"/>
              <a:t>The problem of conceptualization</a:t>
            </a:r>
          </a:p>
        </p:txBody>
      </p:sp>
    </p:spTree>
    <p:extLst>
      <p:ext uri="{BB962C8B-B14F-4D97-AF65-F5344CB8AC3E}">
        <p14:creationId xmlns:p14="http://schemas.microsoft.com/office/powerpoint/2010/main" val="2598550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5D409-5C69-4115-B3B2-8E0470874859}"/>
              </a:ext>
            </a:extLst>
          </p:cNvPr>
          <p:cNvSpPr>
            <a:spLocks noGrp="1"/>
          </p:cNvSpPr>
          <p:nvPr>
            <p:ph type="title"/>
          </p:nvPr>
        </p:nvSpPr>
        <p:spPr/>
        <p:txBody>
          <a:bodyPr/>
          <a:lstStyle/>
          <a:p>
            <a:pPr algn="ctr"/>
            <a:r>
              <a:rPr lang="en-US" dirty="0"/>
              <a:t>GENERAL PROCEDURE FOR OBTAINING A PATENT</a:t>
            </a:r>
          </a:p>
        </p:txBody>
      </p:sp>
      <p:sp>
        <p:nvSpPr>
          <p:cNvPr id="3" name="Content Placeholder 2">
            <a:extLst>
              <a:ext uri="{FF2B5EF4-FFF2-40B4-BE49-F238E27FC236}">
                <a16:creationId xmlns:a16="http://schemas.microsoft.com/office/drawing/2014/main" id="{761FCA50-9CF6-4271-B5E3-4400AD8A7743}"/>
              </a:ext>
            </a:extLst>
          </p:cNvPr>
          <p:cNvSpPr>
            <a:spLocks noGrp="1"/>
          </p:cNvSpPr>
          <p:nvPr>
            <p:ph idx="1"/>
          </p:nvPr>
        </p:nvSpPr>
        <p:spPr>
          <a:xfrm>
            <a:off x="622852" y="1444487"/>
            <a:ext cx="10730948" cy="4732476"/>
          </a:xfrm>
        </p:spPr>
        <p:txBody>
          <a:bodyPr>
            <a:normAutofit/>
          </a:bodyPr>
          <a:lstStyle/>
          <a:p>
            <a:pPr marL="0" indent="0">
              <a:buNone/>
            </a:pPr>
            <a:endParaRPr lang="en-US" dirty="0"/>
          </a:p>
          <a:p>
            <a:r>
              <a:rPr lang="en-US" dirty="0"/>
              <a:t>Filing of patent application</a:t>
            </a:r>
          </a:p>
          <a:p>
            <a:r>
              <a:rPr lang="en-US" dirty="0"/>
              <a:t>Publication after 18 months</a:t>
            </a:r>
          </a:p>
          <a:p>
            <a:r>
              <a:rPr lang="en-US" dirty="0"/>
              <a:t>Pre Grant Opposition /Representation by any person.</a:t>
            </a:r>
          </a:p>
          <a:p>
            <a:r>
              <a:rPr lang="en-US" dirty="0"/>
              <a:t>Request for examination</a:t>
            </a:r>
          </a:p>
          <a:p>
            <a:r>
              <a:rPr lang="en-US" dirty="0"/>
              <a:t>Examination: Grant or Refusal</a:t>
            </a:r>
          </a:p>
          <a:p>
            <a:r>
              <a:rPr lang="en-US" dirty="0"/>
              <a:t>Publication of Grant of patent</a:t>
            </a:r>
          </a:p>
          <a:p>
            <a:r>
              <a:rPr lang="en-US" dirty="0"/>
              <a:t>Post Grant Opposition to grant of patent</a:t>
            </a:r>
          </a:p>
          <a:p>
            <a:r>
              <a:rPr lang="en-US" dirty="0"/>
              <a:t>Decision By Controller</a:t>
            </a:r>
          </a:p>
          <a:p>
            <a:endParaRPr lang="en-US" dirty="0"/>
          </a:p>
        </p:txBody>
      </p:sp>
    </p:spTree>
    <p:extLst>
      <p:ext uri="{BB962C8B-B14F-4D97-AF65-F5344CB8AC3E}">
        <p14:creationId xmlns:p14="http://schemas.microsoft.com/office/powerpoint/2010/main" val="2426284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B1F73-9CCB-4DF1-9A53-C320A63B2521}"/>
              </a:ext>
            </a:extLst>
          </p:cNvPr>
          <p:cNvPicPr>
            <a:picLocks noChangeAspect="1"/>
          </p:cNvPicPr>
          <p:nvPr/>
        </p:nvPicPr>
        <p:blipFill>
          <a:blip r:embed="rId2"/>
          <a:stretch>
            <a:fillRect/>
          </a:stretch>
        </p:blipFill>
        <p:spPr>
          <a:xfrm>
            <a:off x="742123" y="265273"/>
            <a:ext cx="10880034" cy="6546949"/>
          </a:xfrm>
          <a:prstGeom prst="rect">
            <a:avLst/>
          </a:prstGeom>
        </p:spPr>
      </p:pic>
    </p:spTree>
    <p:extLst>
      <p:ext uri="{BB962C8B-B14F-4D97-AF65-F5344CB8AC3E}">
        <p14:creationId xmlns:p14="http://schemas.microsoft.com/office/powerpoint/2010/main" val="236988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07103-6C2D-4245-B8C2-A215A9115DFE}"/>
              </a:ext>
            </a:extLst>
          </p:cNvPr>
          <p:cNvPicPr>
            <a:picLocks noChangeAspect="1"/>
          </p:cNvPicPr>
          <p:nvPr/>
        </p:nvPicPr>
        <p:blipFill>
          <a:blip r:embed="rId2"/>
          <a:stretch>
            <a:fillRect/>
          </a:stretch>
        </p:blipFill>
        <p:spPr>
          <a:xfrm>
            <a:off x="1942582" y="304701"/>
            <a:ext cx="8306835" cy="6248597"/>
          </a:xfrm>
          <a:prstGeom prst="rect">
            <a:avLst/>
          </a:prstGeom>
        </p:spPr>
      </p:pic>
    </p:spTree>
    <p:extLst>
      <p:ext uri="{BB962C8B-B14F-4D97-AF65-F5344CB8AC3E}">
        <p14:creationId xmlns:p14="http://schemas.microsoft.com/office/powerpoint/2010/main" val="2928717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2F80-6C99-4023-ABD6-F119691616DE}"/>
              </a:ext>
            </a:extLst>
          </p:cNvPr>
          <p:cNvSpPr>
            <a:spLocks noGrp="1"/>
          </p:cNvSpPr>
          <p:nvPr>
            <p:ph type="title"/>
          </p:nvPr>
        </p:nvSpPr>
        <p:spPr/>
        <p:txBody>
          <a:bodyPr>
            <a:normAutofit fontScale="90000"/>
          </a:bodyPr>
          <a:lstStyle/>
          <a:p>
            <a:pPr algn="ctr"/>
            <a:br>
              <a:rPr lang="en-US" sz="1800" dirty="0">
                <a:solidFill>
                  <a:srgbClr val="000000"/>
                </a:solidFill>
                <a:latin typeface="Calibri" panose="020F0502020204030204" pitchFamily="34" charset="0"/>
              </a:rPr>
            </a:br>
            <a:r>
              <a:rPr lang="en-US" dirty="0">
                <a:latin typeface="Calibri" panose="020F0502020204030204" pitchFamily="34" charset="0"/>
              </a:rPr>
              <a:t>Who can file Patent Application</a:t>
            </a:r>
            <a:br>
              <a:rPr lang="en-US" dirty="0">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BE2B29B2-5B03-4F65-BA19-C8D75B049F32}"/>
              </a:ext>
            </a:extLst>
          </p:cNvPr>
          <p:cNvSpPr>
            <a:spLocks noGrp="1"/>
          </p:cNvSpPr>
          <p:nvPr>
            <p:ph idx="1"/>
          </p:nvPr>
        </p:nvSpPr>
        <p:spPr/>
        <p:txBody>
          <a:bodyPr>
            <a:normAutofit lnSpcReduction="10000"/>
          </a:bodyPr>
          <a:lstStyle/>
          <a:p>
            <a:r>
              <a:rPr lang="en-US" dirty="0">
                <a:latin typeface="Calibri" panose="020F0502020204030204" pitchFamily="34" charset="0"/>
              </a:rPr>
              <a:t>In India [Section 6 and 134] </a:t>
            </a:r>
          </a:p>
          <a:p>
            <a:r>
              <a:rPr lang="en-US" dirty="0">
                <a:latin typeface="Calibri" panose="020F0502020204030204" pitchFamily="34" charset="0"/>
              </a:rPr>
              <a:t>The application can be filed either alone or jointly:</a:t>
            </a:r>
          </a:p>
          <a:p>
            <a:endParaRPr lang="en-US" dirty="0">
              <a:latin typeface="Calibri" panose="020F0502020204030204" pitchFamily="34" charset="0"/>
            </a:endParaRPr>
          </a:p>
          <a:p>
            <a:r>
              <a:rPr lang="en-US" dirty="0">
                <a:latin typeface="Calibri" panose="020F0502020204030204" pitchFamily="34" charset="0"/>
              </a:rPr>
              <a:t>By any person claiming to be true and first inventor(s)</a:t>
            </a:r>
          </a:p>
          <a:p>
            <a:r>
              <a:rPr lang="en-US" dirty="0">
                <a:latin typeface="Calibri" panose="020F0502020204030204" pitchFamily="34" charset="0"/>
              </a:rPr>
              <a:t>By any person being the assignee of person claiming to be true and first inventor(s)</a:t>
            </a:r>
          </a:p>
          <a:p>
            <a:endParaRPr lang="en-US" dirty="0">
              <a:latin typeface="Calibri" panose="020F0502020204030204" pitchFamily="34" charset="0"/>
            </a:endParaRPr>
          </a:p>
          <a:p>
            <a:r>
              <a:rPr lang="en-US" dirty="0">
                <a:latin typeface="Calibri" panose="020F0502020204030204" pitchFamily="34" charset="0"/>
              </a:rPr>
              <a:t>( proof of assignment has to be submitted along with the application)</a:t>
            </a:r>
          </a:p>
          <a:p>
            <a:r>
              <a:rPr lang="en-US" dirty="0">
                <a:latin typeface="Calibri" panose="020F0502020204030204" pitchFamily="34" charset="0"/>
              </a:rPr>
              <a:t>By the legal representative of any deceased person or assignee</a:t>
            </a:r>
          </a:p>
          <a:p>
            <a:endParaRPr lang="en-US" dirty="0"/>
          </a:p>
        </p:txBody>
      </p:sp>
    </p:spTree>
    <p:extLst>
      <p:ext uri="{BB962C8B-B14F-4D97-AF65-F5344CB8AC3E}">
        <p14:creationId xmlns:p14="http://schemas.microsoft.com/office/powerpoint/2010/main" val="194961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822FB1-B9AC-4374-AA14-FA1AD14F583F}"/>
              </a:ext>
            </a:extLst>
          </p:cNvPr>
          <p:cNvPicPr>
            <a:picLocks noChangeAspect="1"/>
          </p:cNvPicPr>
          <p:nvPr/>
        </p:nvPicPr>
        <p:blipFill>
          <a:blip r:embed="rId2"/>
          <a:stretch>
            <a:fillRect/>
          </a:stretch>
        </p:blipFill>
        <p:spPr>
          <a:xfrm>
            <a:off x="1762540" y="174816"/>
            <a:ext cx="8547652" cy="6418803"/>
          </a:xfrm>
          <a:prstGeom prst="rect">
            <a:avLst/>
          </a:prstGeom>
        </p:spPr>
      </p:pic>
    </p:spTree>
    <p:extLst>
      <p:ext uri="{BB962C8B-B14F-4D97-AF65-F5344CB8AC3E}">
        <p14:creationId xmlns:p14="http://schemas.microsoft.com/office/powerpoint/2010/main" val="2174456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12CD6-DC96-434C-A881-DE519930E385}"/>
              </a:ext>
            </a:extLst>
          </p:cNvPr>
          <p:cNvPicPr>
            <a:picLocks noChangeAspect="1"/>
          </p:cNvPicPr>
          <p:nvPr/>
        </p:nvPicPr>
        <p:blipFill>
          <a:blip r:embed="rId2"/>
          <a:stretch>
            <a:fillRect/>
          </a:stretch>
        </p:blipFill>
        <p:spPr>
          <a:xfrm>
            <a:off x="1630017" y="274184"/>
            <a:ext cx="8494644" cy="6000704"/>
          </a:xfrm>
          <a:prstGeom prst="rect">
            <a:avLst/>
          </a:prstGeom>
        </p:spPr>
      </p:pic>
    </p:spTree>
    <p:extLst>
      <p:ext uri="{BB962C8B-B14F-4D97-AF65-F5344CB8AC3E}">
        <p14:creationId xmlns:p14="http://schemas.microsoft.com/office/powerpoint/2010/main" val="3029298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6CEA-2330-4244-893D-4437294B8B42}"/>
              </a:ext>
            </a:extLst>
          </p:cNvPr>
          <p:cNvSpPr>
            <a:spLocks noGrp="1"/>
          </p:cNvSpPr>
          <p:nvPr>
            <p:ph type="title"/>
          </p:nvPr>
        </p:nvSpPr>
        <p:spPr>
          <a:xfrm>
            <a:off x="838200" y="365125"/>
            <a:ext cx="10515600" cy="1460500"/>
          </a:xfrm>
        </p:spPr>
        <p:txBody>
          <a:bodyPr>
            <a:normAutofit fontScale="90000"/>
          </a:bodyPr>
          <a:lstStyle/>
          <a:p>
            <a:r>
              <a:rPr lang="en-US" b="1" dirty="0"/>
              <a:t>International cooperation on Intellectual Property</a:t>
            </a:r>
            <a:r>
              <a:rPr lang="en-US" dirty="0"/>
              <a:t>. 	</a:t>
            </a:r>
            <a:br>
              <a:rPr lang="en-US" dirty="0"/>
            </a:br>
            <a:endParaRPr lang="en-US" dirty="0"/>
          </a:p>
        </p:txBody>
      </p:sp>
      <p:sp>
        <p:nvSpPr>
          <p:cNvPr id="3" name="Content Placeholder 2">
            <a:extLst>
              <a:ext uri="{FF2B5EF4-FFF2-40B4-BE49-F238E27FC236}">
                <a16:creationId xmlns:a16="http://schemas.microsoft.com/office/drawing/2014/main" id="{AE72D6DA-7939-4688-BD56-583BAE786936}"/>
              </a:ext>
            </a:extLst>
          </p:cNvPr>
          <p:cNvSpPr>
            <a:spLocks noGrp="1"/>
          </p:cNvSpPr>
          <p:nvPr>
            <p:ph idx="1"/>
          </p:nvPr>
        </p:nvSpPr>
        <p:spPr>
          <a:xfrm>
            <a:off x="838200" y="1095375"/>
            <a:ext cx="10515600" cy="4351338"/>
          </a:xfrm>
        </p:spPr>
        <p:txBody>
          <a:bodyPr>
            <a:noAutofit/>
          </a:bodyPr>
          <a:lstStyle/>
          <a:p>
            <a:pPr marL="0" indent="0" algn="just">
              <a:buNone/>
            </a:pPr>
            <a:r>
              <a:rPr lang="en-US" dirty="0"/>
              <a:t>International cooperation on intellectual property (IP) is essential in a globally connected world where ideas, innovations, and technologies often transcend national boundaries. Governments, organizations, and international bodies collaborate to establish common standards, facilitate trade, and ensure that intellectual property rights are respected and protected.</a:t>
            </a:r>
          </a:p>
          <a:p>
            <a:pPr marL="0" indent="0" algn="just">
              <a:buNone/>
            </a:pPr>
            <a:endParaRPr lang="en-US" dirty="0"/>
          </a:p>
          <a:p>
            <a:pPr marL="0" indent="0" algn="just">
              <a:buNone/>
            </a:pPr>
            <a:r>
              <a:rPr lang="en-US" b="1" dirty="0"/>
              <a:t>World Intellectual Property Organization (WIPO):</a:t>
            </a:r>
            <a:r>
              <a:rPr lang="en-US" dirty="0"/>
              <a:t> WIPO is a specialized agency of the United Nations dedicated to promoting IP protection and cooperation worldwide. WIPO administers various treaties, including the Paris Convention for the Protection of Industrial Property and the Agreement on Trade-Related Aspects of Intellectual Property Rights (TRIPS).</a:t>
            </a:r>
          </a:p>
        </p:txBody>
      </p:sp>
    </p:spTree>
    <p:extLst>
      <p:ext uri="{BB962C8B-B14F-4D97-AF65-F5344CB8AC3E}">
        <p14:creationId xmlns:p14="http://schemas.microsoft.com/office/powerpoint/2010/main" val="2801915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527D8-A518-4BA4-881B-58A743786F52}"/>
              </a:ext>
            </a:extLst>
          </p:cNvPr>
          <p:cNvSpPr>
            <a:spLocks noGrp="1"/>
          </p:cNvSpPr>
          <p:nvPr>
            <p:ph idx="1"/>
          </p:nvPr>
        </p:nvSpPr>
        <p:spPr>
          <a:xfrm>
            <a:off x="596348" y="715617"/>
            <a:ext cx="10757452" cy="5461346"/>
          </a:xfrm>
        </p:spPr>
        <p:txBody>
          <a:bodyPr/>
          <a:lstStyle/>
          <a:p>
            <a:pPr marL="0" indent="0" algn="just">
              <a:buNone/>
            </a:pPr>
            <a:r>
              <a:rPr lang="en-US" b="1" dirty="0"/>
              <a:t>TRIPS Agreement:</a:t>
            </a:r>
            <a:r>
              <a:rPr lang="en-US" dirty="0"/>
              <a:t> </a:t>
            </a:r>
          </a:p>
          <a:p>
            <a:pPr algn="just"/>
            <a:r>
              <a:rPr lang="en-US" dirty="0"/>
              <a:t>Under the World Trade Organization (WTO), the TRIPS Agreement sets out minimum standards for IP protection and enforcement that member countries are required to implement. It covers patents, copyrights, trademarks, trade secrets, and more.</a:t>
            </a:r>
          </a:p>
          <a:p>
            <a:pPr marL="0" indent="0" algn="just">
              <a:buNone/>
            </a:pPr>
            <a:endParaRPr lang="en-US" dirty="0"/>
          </a:p>
          <a:p>
            <a:pPr marL="0" indent="0" algn="just">
              <a:buNone/>
            </a:pPr>
            <a:r>
              <a:rPr lang="en-US" b="1" dirty="0"/>
              <a:t>Harmonization of Laws and Regulations:</a:t>
            </a:r>
            <a:endParaRPr lang="en-US" dirty="0"/>
          </a:p>
          <a:p>
            <a:pPr algn="just"/>
            <a:r>
              <a:rPr lang="en-US" dirty="0"/>
              <a:t>Countries work to align their IP laws and regulations to minimize discrepancies and create a more consistent global framework for IP protection.</a:t>
            </a:r>
          </a:p>
          <a:p>
            <a:pPr algn="just"/>
            <a:r>
              <a:rPr lang="en-US" dirty="0"/>
              <a:t>WIPO facilitates discussions and negotiations among member states to harmonize practices and standards.</a:t>
            </a:r>
          </a:p>
          <a:p>
            <a:pPr algn="just"/>
            <a:endParaRPr lang="en-US" dirty="0"/>
          </a:p>
        </p:txBody>
      </p:sp>
    </p:spTree>
    <p:extLst>
      <p:ext uri="{BB962C8B-B14F-4D97-AF65-F5344CB8AC3E}">
        <p14:creationId xmlns:p14="http://schemas.microsoft.com/office/powerpoint/2010/main" val="3308554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A2B8BB-8D42-4A73-89AC-7E0436730EB3}"/>
              </a:ext>
            </a:extLst>
          </p:cNvPr>
          <p:cNvSpPr>
            <a:spLocks noGrp="1"/>
          </p:cNvSpPr>
          <p:nvPr>
            <p:ph idx="1"/>
          </p:nvPr>
        </p:nvSpPr>
        <p:spPr>
          <a:xfrm>
            <a:off x="344557" y="622852"/>
            <a:ext cx="11009243" cy="5554111"/>
          </a:xfrm>
        </p:spPr>
        <p:txBody>
          <a:bodyPr>
            <a:normAutofit/>
          </a:bodyPr>
          <a:lstStyle/>
          <a:p>
            <a:pPr marL="0" indent="0" algn="just">
              <a:buNone/>
            </a:pPr>
            <a:r>
              <a:rPr lang="en-US" b="1" dirty="0"/>
              <a:t>Information Sharing and Capacity Building:</a:t>
            </a:r>
            <a:endParaRPr lang="en-US" dirty="0"/>
          </a:p>
          <a:p>
            <a:pPr lvl="1" algn="just"/>
            <a:r>
              <a:rPr lang="en-US" sz="2800" dirty="0"/>
              <a:t>Developing countries often require support to establish effective IP systems. International organizations provide technical assistance, training, and capacity-building programs to help nations develop their IP infrastructure and expertise.</a:t>
            </a:r>
          </a:p>
          <a:p>
            <a:pPr marL="0" indent="0" algn="just">
              <a:buNone/>
            </a:pPr>
            <a:r>
              <a:rPr lang="en-US" b="1" dirty="0"/>
              <a:t>Patent Cooperation and Examination:</a:t>
            </a:r>
            <a:endParaRPr lang="en-US" dirty="0"/>
          </a:p>
          <a:p>
            <a:pPr lvl="1" algn="just"/>
            <a:r>
              <a:rPr lang="en-US" sz="2800" dirty="0"/>
              <a:t>The Patent Cooperation Treaty (PCT), administered by WIPO, simplifies the process of seeking patent protection in multiple countries. It allows applicants to file a single international patent application that is recognized by numerous member states.</a:t>
            </a:r>
          </a:p>
          <a:p>
            <a:pPr lvl="1" algn="just"/>
            <a:r>
              <a:rPr lang="en-US" sz="2800" dirty="0"/>
              <a:t>International Patent Offices cooperate in the search and examination of PCT applications, improving efficiency and reducing duplication of efforts.</a:t>
            </a:r>
          </a:p>
          <a:p>
            <a:endParaRPr lang="en-US" dirty="0"/>
          </a:p>
        </p:txBody>
      </p:sp>
    </p:spTree>
    <p:extLst>
      <p:ext uri="{BB962C8B-B14F-4D97-AF65-F5344CB8AC3E}">
        <p14:creationId xmlns:p14="http://schemas.microsoft.com/office/powerpoint/2010/main" val="3083353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62C09-C9BD-4E0A-A934-3647E49BE63B}"/>
              </a:ext>
            </a:extLst>
          </p:cNvPr>
          <p:cNvSpPr>
            <a:spLocks noGrp="1"/>
          </p:cNvSpPr>
          <p:nvPr>
            <p:ph idx="1"/>
          </p:nvPr>
        </p:nvSpPr>
        <p:spPr>
          <a:xfrm>
            <a:off x="609601" y="795131"/>
            <a:ext cx="10744200" cy="5103538"/>
          </a:xfrm>
        </p:spPr>
        <p:txBody>
          <a:bodyPr>
            <a:normAutofit/>
          </a:bodyPr>
          <a:lstStyle/>
          <a:p>
            <a:pPr marL="0" indent="0" algn="just">
              <a:buNone/>
            </a:pPr>
            <a:r>
              <a:rPr lang="en-US" b="1" dirty="0"/>
              <a:t>Combatting Counterfeiting and Piracy:</a:t>
            </a:r>
            <a:endParaRPr lang="en-US" dirty="0"/>
          </a:p>
          <a:p>
            <a:pPr algn="just"/>
            <a:r>
              <a:rPr lang="en-US" dirty="0"/>
              <a:t>International cooperation is crucial to combat the global trade of counterfeit goods and pirated content. Collaboration involves sharing information, best practices, and enforcement strategies.</a:t>
            </a:r>
          </a:p>
          <a:p>
            <a:pPr algn="just"/>
            <a:r>
              <a:rPr lang="en-US" dirty="0"/>
              <a:t>Organizations like INTERPOL and the World Customs Organization (WCO) play a role in addressing counterfeiting and piracy.</a:t>
            </a:r>
          </a:p>
          <a:p>
            <a:pPr marL="0" indent="0" algn="just">
              <a:buNone/>
            </a:pPr>
            <a:r>
              <a:rPr lang="en-US" b="1" dirty="0"/>
              <a:t>Access to Essential Medicines and Technology Transfer:</a:t>
            </a:r>
            <a:endParaRPr lang="en-US" dirty="0"/>
          </a:p>
          <a:p>
            <a:pPr algn="just"/>
            <a:r>
              <a:rPr lang="en-US" dirty="0"/>
              <a:t>In certain cases, international agreements and initiatives aim to ensure access to essential medicines, especially in developing countries, while respecting patent rights. This can include compulsory licensing and technology transfer arrangements.</a:t>
            </a:r>
          </a:p>
          <a:p>
            <a:pPr algn="just"/>
            <a:endParaRPr lang="en-US" dirty="0"/>
          </a:p>
          <a:p>
            <a:endParaRPr lang="en-US" dirty="0"/>
          </a:p>
        </p:txBody>
      </p:sp>
    </p:spTree>
    <p:extLst>
      <p:ext uri="{BB962C8B-B14F-4D97-AF65-F5344CB8AC3E}">
        <p14:creationId xmlns:p14="http://schemas.microsoft.com/office/powerpoint/2010/main" val="316481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2" y="0"/>
            <a:ext cx="10515600" cy="1325563"/>
          </a:xfrm>
        </p:spPr>
        <p:txBody>
          <a:bodyPr/>
          <a:lstStyle/>
          <a:p>
            <a:pPr algn="ctr"/>
            <a:r>
              <a:rPr lang="en-US" b="1" dirty="0"/>
              <a:t>Motivation for Research</a:t>
            </a:r>
          </a:p>
        </p:txBody>
      </p:sp>
      <p:sp>
        <p:nvSpPr>
          <p:cNvPr id="3" name="Content Placeholder 2"/>
          <p:cNvSpPr>
            <a:spLocks noGrp="1"/>
          </p:cNvSpPr>
          <p:nvPr>
            <p:ph idx="1"/>
          </p:nvPr>
        </p:nvSpPr>
        <p:spPr>
          <a:xfrm>
            <a:off x="506437" y="1350498"/>
            <a:ext cx="10847363" cy="4826465"/>
          </a:xfrm>
        </p:spPr>
        <p:txBody>
          <a:bodyPr>
            <a:normAutofit fontScale="92500" lnSpcReduction="20000"/>
          </a:bodyPr>
          <a:lstStyle/>
          <a:p>
            <a:r>
              <a:rPr lang="en-US" dirty="0"/>
              <a:t> </a:t>
            </a:r>
            <a:r>
              <a:rPr lang="en-US" sz="3200" dirty="0"/>
              <a:t>Desire to get a good academic profile along with its consequential benefits.</a:t>
            </a:r>
          </a:p>
          <a:p>
            <a:pPr>
              <a:buNone/>
            </a:pPr>
            <a:endParaRPr lang="en-US" sz="3200" dirty="0"/>
          </a:p>
          <a:p>
            <a:r>
              <a:rPr lang="en-US" sz="3200" dirty="0"/>
              <a:t>Desire to face the challenge in solving the unsolved problems, i.e., concern over practical problems initiates research.</a:t>
            </a:r>
          </a:p>
          <a:p>
            <a:endParaRPr lang="en-US" sz="3200" dirty="0"/>
          </a:p>
          <a:p>
            <a:r>
              <a:rPr lang="en-US" sz="3200" dirty="0"/>
              <a:t>Desire to get intellectual joy of doing some creative work.</a:t>
            </a:r>
          </a:p>
          <a:p>
            <a:endParaRPr lang="en-US" sz="3200" dirty="0"/>
          </a:p>
          <a:p>
            <a:r>
              <a:rPr lang="en-US" sz="3200" dirty="0"/>
              <a:t>Desire to be of service to society. </a:t>
            </a:r>
          </a:p>
          <a:p>
            <a:endParaRPr lang="en-US" sz="3200" dirty="0"/>
          </a:p>
          <a:p>
            <a:r>
              <a:rPr lang="en-US" sz="3200" dirty="0"/>
              <a:t>Desire to get respectability.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B1F39-D4F0-44BF-B519-117A58163B9D}"/>
              </a:ext>
            </a:extLst>
          </p:cNvPr>
          <p:cNvSpPr>
            <a:spLocks noGrp="1"/>
          </p:cNvSpPr>
          <p:nvPr>
            <p:ph idx="1"/>
          </p:nvPr>
        </p:nvSpPr>
        <p:spPr>
          <a:xfrm>
            <a:off x="689113" y="450574"/>
            <a:ext cx="10664687" cy="5726389"/>
          </a:xfrm>
        </p:spPr>
        <p:txBody>
          <a:bodyPr/>
          <a:lstStyle/>
          <a:p>
            <a:pPr marL="0" indent="0" algn="just">
              <a:buNone/>
            </a:pPr>
            <a:r>
              <a:rPr lang="en-US" b="1" dirty="0"/>
              <a:t>Dispute Resolution:</a:t>
            </a:r>
            <a:endParaRPr lang="en-US" dirty="0"/>
          </a:p>
          <a:p>
            <a:pPr algn="just"/>
            <a:r>
              <a:rPr lang="en-US" dirty="0"/>
              <a:t>International mechanisms, such as the WTO's Dispute Settlement Body, handle disputes related to IP rights and trade-related issues. Member countries can bring cases against others for alleged violations of IP agreements.</a:t>
            </a:r>
          </a:p>
          <a:p>
            <a:pPr marL="0" indent="0" algn="just">
              <a:buNone/>
            </a:pPr>
            <a:endParaRPr lang="en-US" dirty="0"/>
          </a:p>
          <a:p>
            <a:pPr marL="0" indent="0" algn="just">
              <a:buNone/>
            </a:pPr>
            <a:r>
              <a:rPr lang="en-US" b="1" dirty="0"/>
              <a:t>Digital and Online IP Challenges:</a:t>
            </a:r>
            <a:endParaRPr lang="en-US" dirty="0"/>
          </a:p>
          <a:p>
            <a:pPr algn="just"/>
            <a:r>
              <a:rPr lang="en-US" dirty="0"/>
              <a:t>The digital age presents unique challenges related to copyright enforcement, digital piracy, and online infringement. International cooperation is needed to address these issues effectively.</a:t>
            </a:r>
          </a:p>
          <a:p>
            <a:endParaRPr lang="en-US" dirty="0"/>
          </a:p>
        </p:txBody>
      </p:sp>
    </p:spTree>
    <p:extLst>
      <p:ext uri="{BB962C8B-B14F-4D97-AF65-F5344CB8AC3E}">
        <p14:creationId xmlns:p14="http://schemas.microsoft.com/office/powerpoint/2010/main" val="1228541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7B2020-47AB-42B2-A678-1DD721EC0D3D}"/>
              </a:ext>
            </a:extLst>
          </p:cNvPr>
          <p:cNvSpPr>
            <a:spLocks noGrp="1"/>
          </p:cNvSpPr>
          <p:nvPr>
            <p:ph idx="1"/>
          </p:nvPr>
        </p:nvSpPr>
        <p:spPr>
          <a:xfrm>
            <a:off x="543339" y="768626"/>
            <a:ext cx="10810461" cy="5408337"/>
          </a:xfrm>
        </p:spPr>
        <p:txBody>
          <a:bodyPr/>
          <a:lstStyle/>
          <a:p>
            <a:pPr marL="0" indent="0" algn="just">
              <a:buNone/>
            </a:pPr>
            <a:r>
              <a:rPr lang="en-US" b="1" dirty="0"/>
              <a:t>Global Innovation and Research Collaboration:</a:t>
            </a:r>
            <a:endParaRPr lang="en-US" sz="2400" b="1" dirty="0"/>
          </a:p>
          <a:p>
            <a:pPr algn="just"/>
            <a:r>
              <a:rPr lang="en-US" sz="2800" dirty="0"/>
              <a:t>International collaboration promotes joint research and innovation efforts across borders. Organizations and researchers share knowledge, expertise, and resources for scientific advancement.</a:t>
            </a:r>
          </a:p>
          <a:p>
            <a:pPr marL="0" indent="0" algn="just">
              <a:buNone/>
            </a:pPr>
            <a:endParaRPr lang="en-US" sz="2800" dirty="0"/>
          </a:p>
          <a:p>
            <a:pPr marL="0" indent="0" algn="just">
              <a:buNone/>
            </a:pPr>
            <a:r>
              <a:rPr lang="en-US" b="1" dirty="0"/>
              <a:t>Bilateral and Regional Agreements:</a:t>
            </a:r>
            <a:endParaRPr lang="en-US" dirty="0"/>
          </a:p>
          <a:p>
            <a:pPr algn="just"/>
            <a:r>
              <a:rPr lang="en-US" dirty="0"/>
              <a:t>Countries often enter into bilateral and regional agreements to enhance IP cooperation. These agreements can cover topics like IP protection, enforcement, and cooperation on specific technologies.</a:t>
            </a:r>
          </a:p>
          <a:p>
            <a:endParaRPr lang="en-US" dirty="0"/>
          </a:p>
        </p:txBody>
      </p:sp>
    </p:spTree>
    <p:extLst>
      <p:ext uri="{BB962C8B-B14F-4D97-AF65-F5344CB8AC3E}">
        <p14:creationId xmlns:p14="http://schemas.microsoft.com/office/powerpoint/2010/main" val="203532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8162-B175-4021-9D6D-7C059FD339EB}"/>
              </a:ext>
            </a:extLst>
          </p:cNvPr>
          <p:cNvSpPr>
            <a:spLocks noGrp="1"/>
          </p:cNvSpPr>
          <p:nvPr>
            <p:ph type="title"/>
          </p:nvPr>
        </p:nvSpPr>
        <p:spPr>
          <a:xfrm>
            <a:off x="838200" y="-164962"/>
            <a:ext cx="10515600" cy="1325563"/>
          </a:xfrm>
        </p:spPr>
        <p:txBody>
          <a:bodyPr/>
          <a:lstStyle/>
          <a:p>
            <a:pPr algn="ctr"/>
            <a:r>
              <a:rPr lang="en-US" dirty="0"/>
              <a:t>PCT</a:t>
            </a:r>
          </a:p>
        </p:txBody>
      </p:sp>
      <p:sp>
        <p:nvSpPr>
          <p:cNvPr id="3" name="Content Placeholder 2">
            <a:extLst>
              <a:ext uri="{FF2B5EF4-FFF2-40B4-BE49-F238E27FC236}">
                <a16:creationId xmlns:a16="http://schemas.microsoft.com/office/drawing/2014/main" id="{16F697C3-FEFA-4F30-918E-7FAF06905AFD}"/>
              </a:ext>
            </a:extLst>
          </p:cNvPr>
          <p:cNvSpPr>
            <a:spLocks noGrp="1"/>
          </p:cNvSpPr>
          <p:nvPr>
            <p:ph idx="1"/>
          </p:nvPr>
        </p:nvSpPr>
        <p:spPr>
          <a:xfrm>
            <a:off x="318052" y="1020416"/>
            <a:ext cx="11463131" cy="5539409"/>
          </a:xfrm>
        </p:spPr>
        <p:txBody>
          <a:bodyPr>
            <a:normAutofit fontScale="85000" lnSpcReduction="10000"/>
          </a:bodyPr>
          <a:lstStyle/>
          <a:p>
            <a:pPr algn="just"/>
            <a:r>
              <a:rPr lang="en-US" dirty="0"/>
              <a:t>The PCT is an international treaty with more than 155 Contracting States. The PCT makes it possible to seek patent protection for an invention simultaneously in a large number of countries by filing a single “international” patent application instead of filing several separate national or regional patent applications. The granting of patents remains under the control of the national or regional patent Offices in what is called the “national phase”.</a:t>
            </a:r>
          </a:p>
          <a:p>
            <a:pPr marL="0" indent="0" algn="just">
              <a:buNone/>
            </a:pPr>
            <a:r>
              <a:rPr lang="en-US" dirty="0"/>
              <a:t>PCT Procedure Includes:</a:t>
            </a:r>
          </a:p>
          <a:p>
            <a:pPr algn="just"/>
            <a:r>
              <a:rPr lang="en-US" b="1" dirty="0"/>
              <a:t>Filing: Y</a:t>
            </a:r>
            <a:r>
              <a:rPr lang="en-US" dirty="0"/>
              <a:t>ou file an international application with a national or regional patent Office or WIPO, complying with the PCT formality requirements, in one language, and you pay one set of fees.</a:t>
            </a:r>
          </a:p>
          <a:p>
            <a:pPr algn="just"/>
            <a:r>
              <a:rPr lang="en-US" b="1" dirty="0"/>
              <a:t>International Search:</a:t>
            </a:r>
            <a:r>
              <a:rPr lang="en-US" dirty="0"/>
              <a:t> An “International Searching Authority” (ISA) (one of the world’s major patent Offices) identifies the published patent documents and technical literature (“prior art”) which may have an influence on whether your invention is patentable, and establishes a written opinion on your invention’s potential patentability.</a:t>
            </a:r>
          </a:p>
          <a:p>
            <a:pPr algn="just"/>
            <a:r>
              <a:rPr lang="en-US" b="1" dirty="0"/>
              <a:t>International Publication: </a:t>
            </a:r>
            <a:r>
              <a:rPr lang="en-US" dirty="0"/>
              <a:t>As soon as possible after the expiration of 18 months from the earliest filing date, the content of your international application is disclosed to the world.</a:t>
            </a:r>
          </a:p>
          <a:p>
            <a:pPr marL="0" indent="0" algn="just">
              <a:buNone/>
            </a:pPr>
            <a:endParaRPr lang="en-US" dirty="0"/>
          </a:p>
          <a:p>
            <a:pPr algn="just"/>
            <a:endParaRPr lang="en-US" dirty="0"/>
          </a:p>
        </p:txBody>
      </p:sp>
    </p:spTree>
    <p:extLst>
      <p:ext uri="{BB962C8B-B14F-4D97-AF65-F5344CB8AC3E}">
        <p14:creationId xmlns:p14="http://schemas.microsoft.com/office/powerpoint/2010/main" val="2355472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74C54F-7F71-405A-BDF8-6401B3F4B517}"/>
              </a:ext>
            </a:extLst>
          </p:cNvPr>
          <p:cNvSpPr/>
          <p:nvPr/>
        </p:nvSpPr>
        <p:spPr>
          <a:xfrm>
            <a:off x="887895" y="397566"/>
            <a:ext cx="10906539" cy="4893647"/>
          </a:xfrm>
          <a:prstGeom prst="rect">
            <a:avLst/>
          </a:prstGeom>
        </p:spPr>
        <p:txBody>
          <a:bodyPr wrap="square">
            <a:spAutoFit/>
          </a:bodyPr>
          <a:lstStyle/>
          <a:p>
            <a:r>
              <a:rPr lang="en-US" sz="2400" b="1" dirty="0">
                <a:solidFill>
                  <a:srgbClr val="393939"/>
                </a:solidFill>
              </a:rPr>
              <a:t>Supplementary International Search (optional): </a:t>
            </a:r>
            <a:r>
              <a:rPr lang="en-US" sz="2400" dirty="0">
                <a:solidFill>
                  <a:srgbClr val="393939"/>
                </a:solidFill>
              </a:rPr>
              <a:t>a second ISA identifies, at your request, published documents which may not have been found by the first ISA which carried out the main search because of the diversity of prior art in different languages and different technical fields.</a:t>
            </a:r>
          </a:p>
          <a:p>
            <a:endParaRPr lang="en-US" sz="2400" dirty="0">
              <a:solidFill>
                <a:srgbClr val="393939"/>
              </a:solidFill>
            </a:endParaRPr>
          </a:p>
          <a:p>
            <a:r>
              <a:rPr lang="en-US" sz="2400" b="1" dirty="0">
                <a:solidFill>
                  <a:srgbClr val="393939"/>
                </a:solidFill>
              </a:rPr>
              <a:t>International Preliminary Examination (optional): </a:t>
            </a:r>
            <a:r>
              <a:rPr lang="en-US" sz="2400" dirty="0">
                <a:solidFill>
                  <a:srgbClr val="393939"/>
                </a:solidFill>
              </a:rPr>
              <a:t>one of the ISAs at your request, carries out an additional patentability analysis, usually on a version of your application which you have amended in light of content of the written opinion.</a:t>
            </a:r>
          </a:p>
          <a:p>
            <a:endParaRPr lang="en-US" sz="2400" dirty="0">
              <a:solidFill>
                <a:srgbClr val="393939"/>
              </a:solidFill>
            </a:endParaRPr>
          </a:p>
          <a:p>
            <a:r>
              <a:rPr lang="en-US" sz="2400" b="1" dirty="0">
                <a:solidFill>
                  <a:srgbClr val="393939"/>
                </a:solidFill>
              </a:rPr>
              <a:t>National Phase: </a:t>
            </a:r>
            <a:r>
              <a:rPr lang="en-US" sz="2400" dirty="0">
                <a:solidFill>
                  <a:srgbClr val="393939"/>
                </a:solidFill>
              </a:rPr>
              <a:t>after the end of the PCT procedure, usually at 30 months from the earliest filing date of your initial application, from which you claim priority, you start to pursue the grant of your patents directly before the national (or regional) patent Offices of the countries in which you want to obtain them.</a:t>
            </a:r>
            <a:endParaRPr lang="en-US" sz="2400" b="0" i="0" dirty="0">
              <a:solidFill>
                <a:srgbClr val="393939"/>
              </a:solidFill>
              <a:effectLst/>
            </a:endParaRPr>
          </a:p>
        </p:txBody>
      </p:sp>
    </p:spTree>
    <p:extLst>
      <p:ext uri="{BB962C8B-B14F-4D97-AF65-F5344CB8AC3E}">
        <p14:creationId xmlns:p14="http://schemas.microsoft.com/office/powerpoint/2010/main" val="3228063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E7A9E-8585-4840-8814-C6EC23054294}"/>
              </a:ext>
            </a:extLst>
          </p:cNvPr>
          <p:cNvPicPr>
            <a:picLocks noChangeAspect="1"/>
          </p:cNvPicPr>
          <p:nvPr/>
        </p:nvPicPr>
        <p:blipFill>
          <a:blip r:embed="rId2"/>
          <a:stretch>
            <a:fillRect/>
          </a:stretch>
        </p:blipFill>
        <p:spPr>
          <a:xfrm>
            <a:off x="1053244" y="424071"/>
            <a:ext cx="10674929" cy="6361088"/>
          </a:xfrm>
          <a:prstGeom prst="rect">
            <a:avLst/>
          </a:prstGeom>
        </p:spPr>
      </p:pic>
    </p:spTree>
    <p:extLst>
      <p:ext uri="{BB962C8B-B14F-4D97-AF65-F5344CB8AC3E}">
        <p14:creationId xmlns:p14="http://schemas.microsoft.com/office/powerpoint/2010/main" val="924610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A6C9D7-A4AA-4F74-8574-A99DA8EAF5B8}"/>
              </a:ext>
            </a:extLst>
          </p:cNvPr>
          <p:cNvPicPr>
            <a:picLocks noChangeAspect="1"/>
          </p:cNvPicPr>
          <p:nvPr/>
        </p:nvPicPr>
        <p:blipFill>
          <a:blip r:embed="rId2"/>
          <a:stretch>
            <a:fillRect/>
          </a:stretch>
        </p:blipFill>
        <p:spPr>
          <a:xfrm>
            <a:off x="1656169" y="702365"/>
            <a:ext cx="8229953" cy="5054265"/>
          </a:xfrm>
          <a:prstGeom prst="rect">
            <a:avLst/>
          </a:prstGeom>
        </p:spPr>
      </p:pic>
      <p:sp>
        <p:nvSpPr>
          <p:cNvPr id="3" name="Rectangle 2">
            <a:extLst>
              <a:ext uri="{FF2B5EF4-FFF2-40B4-BE49-F238E27FC236}">
                <a16:creationId xmlns:a16="http://schemas.microsoft.com/office/drawing/2014/main" id="{C320E311-ACF7-4395-8AD8-A5F5EF64AB09}"/>
              </a:ext>
            </a:extLst>
          </p:cNvPr>
          <p:cNvSpPr/>
          <p:nvPr/>
        </p:nvSpPr>
        <p:spPr>
          <a:xfrm>
            <a:off x="1378226" y="5756630"/>
            <a:ext cx="9568070" cy="830997"/>
          </a:xfrm>
          <a:prstGeom prst="rect">
            <a:avLst/>
          </a:prstGeom>
        </p:spPr>
        <p:txBody>
          <a:bodyPr wrap="square">
            <a:spAutoFit/>
          </a:bodyPr>
          <a:lstStyle/>
          <a:p>
            <a:r>
              <a:rPr lang="en-US" sz="2400" b="1" dirty="0"/>
              <a:t>Filing patent applications under PCT implies securing legal protection for an invention under patent law in more than 150 countries at once</a:t>
            </a:r>
          </a:p>
        </p:txBody>
      </p:sp>
    </p:spTree>
    <p:extLst>
      <p:ext uri="{BB962C8B-B14F-4D97-AF65-F5344CB8AC3E}">
        <p14:creationId xmlns:p14="http://schemas.microsoft.com/office/powerpoint/2010/main" val="1139487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2E0F-00CB-48D6-B012-6F8B87E338B1}"/>
              </a:ext>
            </a:extLst>
          </p:cNvPr>
          <p:cNvSpPr>
            <a:spLocks noGrp="1"/>
          </p:cNvSpPr>
          <p:nvPr>
            <p:ph type="title"/>
          </p:nvPr>
        </p:nvSpPr>
        <p:spPr>
          <a:xfrm>
            <a:off x="530087" y="92765"/>
            <a:ext cx="10919791" cy="1563757"/>
          </a:xfrm>
        </p:spPr>
        <p:txBody>
          <a:bodyPr>
            <a:normAutofit fontScale="90000"/>
          </a:bodyPr>
          <a:lstStyle/>
          <a:p>
            <a:pPr algn="ctr"/>
            <a:r>
              <a:rPr lang="en-US" b="1" dirty="0"/>
              <a:t>New Developments in IPR: Administration of Patent System </a:t>
            </a:r>
            <a:r>
              <a:rPr lang="en-US" dirty="0"/>
              <a:t>	</a:t>
            </a:r>
            <a:br>
              <a:rPr lang="en-US" dirty="0"/>
            </a:br>
            <a:endParaRPr lang="en-US" dirty="0"/>
          </a:p>
        </p:txBody>
      </p:sp>
      <p:sp>
        <p:nvSpPr>
          <p:cNvPr id="3" name="Content Placeholder 2">
            <a:extLst>
              <a:ext uri="{FF2B5EF4-FFF2-40B4-BE49-F238E27FC236}">
                <a16:creationId xmlns:a16="http://schemas.microsoft.com/office/drawing/2014/main" id="{53407E56-D34A-46A9-AD8A-6030B4E3EE43}"/>
              </a:ext>
            </a:extLst>
          </p:cNvPr>
          <p:cNvSpPr>
            <a:spLocks noGrp="1"/>
          </p:cNvSpPr>
          <p:nvPr>
            <p:ph idx="1"/>
          </p:nvPr>
        </p:nvSpPr>
        <p:spPr/>
        <p:txBody>
          <a:bodyPr/>
          <a:lstStyle/>
          <a:p>
            <a:pPr algn="just"/>
            <a:r>
              <a:rPr lang="en-US" b="1" dirty="0"/>
              <a:t>Digitization and Online Filing</a:t>
            </a:r>
            <a:r>
              <a:rPr lang="en-US" dirty="0"/>
              <a:t>: Many patent offices around the world have been increasingly moving toward digitization of patent applications and the entire patent process. This includes online filing, electronic document management, and the availability of digital resources for patent applicants and examiners.</a:t>
            </a:r>
          </a:p>
          <a:p>
            <a:pPr algn="just"/>
            <a:r>
              <a:rPr lang="en-US" b="1" dirty="0"/>
              <a:t>Artificial Intelligence (AI) and Machine Learning</a:t>
            </a:r>
            <a:r>
              <a:rPr lang="en-US" dirty="0"/>
              <a:t>: Some patent offices have started to integrate AI and machine learning into their processes. This technology is used for tasks like prior art searches and automated patent classification, making the patent examination process more efficient.</a:t>
            </a:r>
          </a:p>
          <a:p>
            <a:endParaRPr lang="en-US" dirty="0"/>
          </a:p>
        </p:txBody>
      </p:sp>
    </p:spTree>
    <p:extLst>
      <p:ext uri="{BB962C8B-B14F-4D97-AF65-F5344CB8AC3E}">
        <p14:creationId xmlns:p14="http://schemas.microsoft.com/office/powerpoint/2010/main" val="3911550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79B88-752D-4540-B0C6-8909F7F13FE1}"/>
              </a:ext>
            </a:extLst>
          </p:cNvPr>
          <p:cNvSpPr>
            <a:spLocks noGrp="1"/>
          </p:cNvSpPr>
          <p:nvPr>
            <p:ph idx="1"/>
          </p:nvPr>
        </p:nvSpPr>
        <p:spPr>
          <a:xfrm>
            <a:off x="198783" y="132522"/>
            <a:ext cx="11701669" cy="6725478"/>
          </a:xfrm>
        </p:spPr>
        <p:txBody>
          <a:bodyPr>
            <a:normAutofit fontScale="92500" lnSpcReduction="10000"/>
          </a:bodyPr>
          <a:lstStyle/>
          <a:p>
            <a:r>
              <a:rPr lang="en-US" b="1" dirty="0"/>
              <a:t>Global Harmonization</a:t>
            </a:r>
            <a:r>
              <a:rPr lang="en-US" dirty="0"/>
              <a:t>: Efforts have been made to harmonize patent systems and processes on a global scale. Initiatives like the Patent Cooperation Treaty (PCT) and the Global Patent Prosecution Highway (GPPH) have aimed to streamline international patent applications and examination.</a:t>
            </a:r>
          </a:p>
          <a:p>
            <a:r>
              <a:rPr lang="en-US" b="1" dirty="0"/>
              <a:t>Expedited Examination</a:t>
            </a:r>
            <a:r>
              <a:rPr lang="en-US" dirty="0"/>
              <a:t>: Many patent offices offer expedited examination options for certain types of patents or in specific industries to accelerate the patent grant process.</a:t>
            </a:r>
          </a:p>
          <a:p>
            <a:r>
              <a:rPr lang="en-US" b="1" dirty="0"/>
              <a:t>Quality Improvement</a:t>
            </a:r>
            <a:r>
              <a:rPr lang="en-US" dirty="0"/>
              <a:t>: Patent offices are focusing on enhancing the quality of granted patents. This includes improving patent examination processes to ensure that only valid and innovative patents are granted.</a:t>
            </a:r>
          </a:p>
          <a:p>
            <a:r>
              <a:rPr lang="en-US" b="1" dirty="0"/>
              <a:t>Transparency and Accessibility</a:t>
            </a:r>
            <a:r>
              <a:rPr lang="en-US" dirty="0"/>
              <a:t>: There is a growing emphasis on making patent data more accessible to the public. Some patent offices have introduced open data initiatives, providing public access to patent information for research and innovation purposes.</a:t>
            </a:r>
          </a:p>
          <a:p>
            <a:r>
              <a:rPr lang="en-US" b="1" dirty="0"/>
              <a:t>Patent Databases and Search Tools</a:t>
            </a:r>
            <a:r>
              <a:rPr lang="en-US" dirty="0"/>
              <a:t>: Patent offices have continued to invest in and improve their patent databases and search tools, making it easier for inventors, researchers, and businesses to conduct prior art searches and monitor the patent landscape.</a:t>
            </a:r>
          </a:p>
          <a:p>
            <a:endParaRPr lang="en-US" dirty="0"/>
          </a:p>
        </p:txBody>
      </p:sp>
    </p:spTree>
    <p:extLst>
      <p:ext uri="{BB962C8B-B14F-4D97-AF65-F5344CB8AC3E}">
        <p14:creationId xmlns:p14="http://schemas.microsoft.com/office/powerpoint/2010/main" val="200241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F090-77E7-4D9F-8F96-E2F6C22308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7D11F0-B621-4FF5-9DF4-0EAD841E0489}"/>
              </a:ext>
            </a:extLst>
          </p:cNvPr>
          <p:cNvSpPr>
            <a:spLocks noGrp="1"/>
          </p:cNvSpPr>
          <p:nvPr>
            <p:ph idx="1"/>
          </p:nvPr>
        </p:nvSpPr>
        <p:spPr/>
        <p:txBody>
          <a:bodyPr>
            <a:normAutofit fontScale="92500" lnSpcReduction="10000"/>
          </a:bodyPr>
          <a:lstStyle/>
          <a:p>
            <a:r>
              <a:rPr lang="en-US" b="1" dirty="0"/>
              <a:t>Collaboration with Industry</a:t>
            </a:r>
            <a:r>
              <a:rPr lang="en-US" dirty="0"/>
              <a:t>: Patent offices are increasingly engaging with industry stakeholders to understand their specific needs and challenges. This collaboration helps in tailoring patent systems to better serve different sectors.</a:t>
            </a:r>
          </a:p>
          <a:p>
            <a:r>
              <a:rPr lang="en-US" b="1" dirty="0"/>
              <a:t>Green Technologies and IP</a:t>
            </a:r>
            <a:r>
              <a:rPr lang="en-US" dirty="0"/>
              <a:t>: Some patent offices are introducing initiatives to encourage and prioritize patents related to green and sustainable technologies. This supports innovation in areas crucial for addressing environmental challenges.</a:t>
            </a:r>
          </a:p>
          <a:p>
            <a:r>
              <a:rPr lang="en-US" b="1" dirty="0"/>
              <a:t>User-Friendly Processes</a:t>
            </a:r>
            <a:r>
              <a:rPr lang="en-US" dirty="0"/>
              <a:t>: Patent offices are working on simplifying and streamlining the patent application and examination process to make it more user-friendly, especially for small and medium-sized enterprises (SMEs).</a:t>
            </a:r>
          </a:p>
          <a:p>
            <a:endParaRPr lang="en-US" dirty="0"/>
          </a:p>
        </p:txBody>
      </p:sp>
    </p:spTree>
    <p:extLst>
      <p:ext uri="{BB962C8B-B14F-4D97-AF65-F5344CB8AC3E}">
        <p14:creationId xmlns:p14="http://schemas.microsoft.com/office/powerpoint/2010/main" val="1463993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3BEE-2132-4DA3-829D-AC6FC90DCA12}"/>
              </a:ext>
            </a:extLst>
          </p:cNvPr>
          <p:cNvSpPr>
            <a:spLocks noGrp="1"/>
          </p:cNvSpPr>
          <p:nvPr>
            <p:ph type="title"/>
          </p:nvPr>
        </p:nvSpPr>
        <p:spPr/>
        <p:txBody>
          <a:bodyPr/>
          <a:lstStyle/>
          <a:p>
            <a:pPr algn="ctr"/>
            <a:r>
              <a:rPr lang="en-US" b="1" dirty="0"/>
              <a:t>Scope of Patent Rights</a:t>
            </a:r>
          </a:p>
        </p:txBody>
      </p:sp>
      <p:sp>
        <p:nvSpPr>
          <p:cNvPr id="3" name="Content Placeholder 2">
            <a:extLst>
              <a:ext uri="{FF2B5EF4-FFF2-40B4-BE49-F238E27FC236}">
                <a16:creationId xmlns:a16="http://schemas.microsoft.com/office/drawing/2014/main" id="{87BB7879-6DC0-490B-A8A5-1EFCE08A5863}"/>
              </a:ext>
            </a:extLst>
          </p:cNvPr>
          <p:cNvSpPr>
            <a:spLocks noGrp="1"/>
          </p:cNvSpPr>
          <p:nvPr>
            <p:ph idx="1"/>
          </p:nvPr>
        </p:nvSpPr>
        <p:spPr>
          <a:xfrm>
            <a:off x="503583" y="1417983"/>
            <a:ext cx="10850217" cy="4758980"/>
          </a:xfrm>
        </p:spPr>
        <p:txBody>
          <a:bodyPr>
            <a:normAutofit fontScale="92500"/>
          </a:bodyPr>
          <a:lstStyle/>
          <a:p>
            <a:r>
              <a:rPr lang="en-US" b="1" dirty="0"/>
              <a:t>Exclusive Rights</a:t>
            </a:r>
            <a:r>
              <a:rPr lang="en-US" dirty="0"/>
              <a:t>: Patents grant the holder exclusive rights to make, use, sell, and import the patented invention. This means that others are generally prohibited from engaging in these activities without the patent holder's permission.</a:t>
            </a:r>
          </a:p>
          <a:p>
            <a:r>
              <a:rPr lang="en-US" b="1" dirty="0"/>
              <a:t>Territorial Scope</a:t>
            </a:r>
            <a:r>
              <a:rPr lang="en-US" dirty="0"/>
              <a:t>: Patent rights are typically granted on a territorial basis. A patent holder's exclusive rights apply only within the jurisdiction where the patent is granted. To protect the invention in multiple countries, the inventor may need to apply for patents in each relevant jurisdiction.</a:t>
            </a:r>
          </a:p>
          <a:p>
            <a:r>
              <a:rPr lang="en-US" b="1" dirty="0"/>
              <a:t>Duration</a:t>
            </a:r>
            <a:r>
              <a:rPr lang="en-US" dirty="0"/>
              <a:t>: Patent rights have a limited duration. The exact duration varies by country but is usually 20 years from the filing date of the patent application. After this period, the patented invention enters the public domain.</a:t>
            </a:r>
          </a:p>
          <a:p>
            <a:endParaRPr lang="en-US" dirty="0"/>
          </a:p>
        </p:txBody>
      </p:sp>
    </p:spTree>
    <p:extLst>
      <p:ext uri="{BB962C8B-B14F-4D97-AF65-F5344CB8AC3E}">
        <p14:creationId xmlns:p14="http://schemas.microsoft.com/office/powerpoint/2010/main" val="6096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67" y="0"/>
            <a:ext cx="10515600" cy="1325563"/>
          </a:xfrm>
        </p:spPr>
        <p:txBody>
          <a:bodyPr/>
          <a:lstStyle/>
          <a:p>
            <a:pPr algn="ctr"/>
            <a:r>
              <a:rPr lang="en-US" b="1" dirty="0"/>
              <a:t>Research problem</a:t>
            </a:r>
          </a:p>
        </p:txBody>
      </p:sp>
      <p:sp>
        <p:nvSpPr>
          <p:cNvPr id="3" name="Content Placeholder 2"/>
          <p:cNvSpPr>
            <a:spLocks noGrp="1"/>
          </p:cNvSpPr>
          <p:nvPr>
            <p:ph idx="1"/>
          </p:nvPr>
        </p:nvSpPr>
        <p:spPr>
          <a:xfrm>
            <a:off x="745588" y="1336431"/>
            <a:ext cx="10608212" cy="4840532"/>
          </a:xfrm>
        </p:spPr>
        <p:txBody>
          <a:bodyPr>
            <a:normAutofit lnSpcReduction="10000"/>
          </a:bodyPr>
          <a:lstStyle/>
          <a:p>
            <a:pPr algn="just"/>
            <a:r>
              <a:rPr lang="en-US" sz="3200" dirty="0"/>
              <a:t>In research process, the first and foremost step happens to be that of selecting and properly defining a research problem. Like a medical doctor, a researcher must examine all the symptoms (presented to him or observed by him) concerning a problem before he can diagnose correctly. To define a problem correctly, a researcher must know: what a problem is</a:t>
            </a:r>
          </a:p>
          <a:p>
            <a:pPr algn="just"/>
            <a:r>
              <a:rPr lang="en-US" sz="3200" dirty="0"/>
              <a:t>A research problem, in general, refers to some difficulty which a researcher experiences in the context of either a theoretical or practical situation and wants to obtain a solution for the same.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2B8DB7-5DFE-4ACF-8F3A-CB02691BAB90}"/>
              </a:ext>
            </a:extLst>
          </p:cNvPr>
          <p:cNvSpPr>
            <a:spLocks noGrp="1"/>
          </p:cNvSpPr>
          <p:nvPr>
            <p:ph idx="1"/>
          </p:nvPr>
        </p:nvSpPr>
        <p:spPr>
          <a:xfrm>
            <a:off x="424070" y="238539"/>
            <a:ext cx="10929730" cy="5938424"/>
          </a:xfrm>
        </p:spPr>
        <p:txBody>
          <a:bodyPr>
            <a:normAutofit/>
          </a:bodyPr>
          <a:lstStyle/>
          <a:p>
            <a:pPr algn="just"/>
            <a:r>
              <a:rPr lang="en-US" b="1" dirty="0"/>
              <a:t>Exclusions</a:t>
            </a:r>
            <a:r>
              <a:rPr lang="en-US" dirty="0"/>
              <a:t>: Patent rights do not grant the right to do anything other than what is specifically claimed in the patent. Any activities outside the scope of the patent claims are not covered by the patent rights and may be performed by others without infringement.</a:t>
            </a:r>
          </a:p>
          <a:p>
            <a:pPr algn="just"/>
            <a:r>
              <a:rPr lang="en-US" b="1" dirty="0"/>
              <a:t>Monopoly on the Invention</a:t>
            </a:r>
            <a:r>
              <a:rPr lang="en-US" dirty="0"/>
              <a:t>: Patent rights create a temporary monopoly for the patent holder, allowing them to control who can use, make, or sell the patented invention. This exclusivity is designed to incentivize innovation by granting inventors a period of protection to recover their investment.</a:t>
            </a:r>
          </a:p>
          <a:p>
            <a:pPr algn="just"/>
            <a:r>
              <a:rPr lang="en-US" b="1" dirty="0"/>
              <a:t>Limited to Specific Invention</a:t>
            </a:r>
            <a:r>
              <a:rPr lang="en-US" dirty="0"/>
              <a:t>: Patent rights are limited to the specific invention described in the patent application. Any improvements or variations not described and claimed in the patent are not covered by the patent holder's rights.</a:t>
            </a:r>
          </a:p>
          <a:p>
            <a:endParaRPr lang="en-US" dirty="0"/>
          </a:p>
        </p:txBody>
      </p:sp>
    </p:spTree>
    <p:extLst>
      <p:ext uri="{BB962C8B-B14F-4D97-AF65-F5344CB8AC3E}">
        <p14:creationId xmlns:p14="http://schemas.microsoft.com/office/powerpoint/2010/main" val="2097800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2ED9A6-DF4A-4611-B89F-E90CD1706174}"/>
              </a:ext>
            </a:extLst>
          </p:cNvPr>
          <p:cNvSpPr>
            <a:spLocks noGrp="1"/>
          </p:cNvSpPr>
          <p:nvPr>
            <p:ph idx="1"/>
          </p:nvPr>
        </p:nvSpPr>
        <p:spPr>
          <a:xfrm>
            <a:off x="0" y="0"/>
            <a:ext cx="12192000" cy="6858000"/>
          </a:xfrm>
        </p:spPr>
        <p:txBody>
          <a:bodyPr/>
          <a:lstStyle/>
          <a:p>
            <a:pPr algn="just"/>
            <a:r>
              <a:rPr lang="en-US" b="1" dirty="0"/>
              <a:t>Enforcement and Litigation</a:t>
            </a:r>
            <a:r>
              <a:rPr lang="en-US" dirty="0"/>
              <a:t>: Patent holders have the right to enforce their patent rights through legal action. They can sue alleged infringers for damages or seek injunctions to stop the unauthorized use of their patented technology.</a:t>
            </a:r>
          </a:p>
          <a:p>
            <a:pPr algn="just"/>
            <a:r>
              <a:rPr lang="en-US" b="1" dirty="0"/>
              <a:t>Public Disclosure</a:t>
            </a:r>
            <a:r>
              <a:rPr lang="en-US" dirty="0"/>
              <a:t>: In exchange for exclusive rights, patent holders must provide a detailed public disclosure of their invention, including how it works. This information becomes part of the public domain and can be used by others once the patent expires.</a:t>
            </a:r>
          </a:p>
          <a:p>
            <a:pPr algn="just"/>
            <a:r>
              <a:rPr lang="en-US" b="1" dirty="0"/>
              <a:t>Licensing and Transfer</a:t>
            </a:r>
            <a:r>
              <a:rPr lang="en-US" dirty="0"/>
              <a:t>: Patent holders can license their patented technology to others, allowing them to use or commercialize the invention in exchange for royalties or fees. Patents can also be sold or transferred to other individuals or organizations.</a:t>
            </a:r>
          </a:p>
          <a:p>
            <a:pPr algn="just"/>
            <a:r>
              <a:rPr lang="en-US" b="1" dirty="0"/>
              <a:t>Limitations and Exceptions</a:t>
            </a:r>
            <a:r>
              <a:rPr lang="en-US" dirty="0"/>
              <a:t>: Some jurisdictions provide certain limitations and exceptions to patent rights, such as for research, experimentation, and regulatory approval. These exceptions vary by country and are designed to balance the interests of patent holders and the public.</a:t>
            </a:r>
          </a:p>
          <a:p>
            <a:endParaRPr lang="en-US" dirty="0"/>
          </a:p>
        </p:txBody>
      </p:sp>
    </p:spTree>
    <p:extLst>
      <p:ext uri="{BB962C8B-B14F-4D97-AF65-F5344CB8AC3E}">
        <p14:creationId xmlns:p14="http://schemas.microsoft.com/office/powerpoint/2010/main" val="190549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A9A0-A7B0-41D0-AE0E-6029F31B6A15}"/>
              </a:ext>
            </a:extLst>
          </p:cNvPr>
          <p:cNvSpPr>
            <a:spLocks noGrp="1"/>
          </p:cNvSpPr>
          <p:nvPr>
            <p:ph type="title"/>
          </p:nvPr>
        </p:nvSpPr>
        <p:spPr>
          <a:xfrm>
            <a:off x="1461081" y="0"/>
            <a:ext cx="10515600" cy="1325563"/>
          </a:xfrm>
        </p:spPr>
        <p:txBody>
          <a:bodyPr/>
          <a:lstStyle/>
          <a:p>
            <a:r>
              <a:rPr lang="en-US" b="1" dirty="0"/>
              <a:t>Licensing and transfer of technology </a:t>
            </a:r>
          </a:p>
        </p:txBody>
      </p:sp>
      <p:sp>
        <p:nvSpPr>
          <p:cNvPr id="3" name="Content Placeholder 2">
            <a:extLst>
              <a:ext uri="{FF2B5EF4-FFF2-40B4-BE49-F238E27FC236}">
                <a16:creationId xmlns:a16="http://schemas.microsoft.com/office/drawing/2014/main" id="{136993EB-66CE-45F7-AA5C-D62AADFD4D37}"/>
              </a:ext>
            </a:extLst>
          </p:cNvPr>
          <p:cNvSpPr>
            <a:spLocks noGrp="1"/>
          </p:cNvSpPr>
          <p:nvPr>
            <p:ph idx="1"/>
          </p:nvPr>
        </p:nvSpPr>
        <p:spPr>
          <a:xfrm>
            <a:off x="0" y="1325563"/>
            <a:ext cx="12192000" cy="6415789"/>
          </a:xfrm>
        </p:spPr>
        <p:txBody>
          <a:bodyPr>
            <a:normAutofit/>
          </a:bodyPr>
          <a:lstStyle/>
          <a:p>
            <a:pPr algn="just"/>
            <a:r>
              <a:rPr lang="en-US" dirty="0"/>
              <a:t>Licensing and the transfer of technology involve granting permission to another party to use, manufacture, or commercialize a patented technology, invention, or intellectual property in exchange for certain terms and considerations. </a:t>
            </a:r>
          </a:p>
          <a:p>
            <a:pPr algn="just"/>
            <a:endParaRPr lang="en-US" dirty="0"/>
          </a:p>
          <a:p>
            <a:pPr algn="just"/>
            <a:r>
              <a:rPr lang="en-US" b="1" dirty="0"/>
              <a:t>Licensing Agreement</a:t>
            </a:r>
            <a:r>
              <a:rPr lang="en-US" dirty="0"/>
              <a:t>:</a:t>
            </a:r>
          </a:p>
          <a:p>
            <a:pPr lvl="1" algn="just"/>
            <a:r>
              <a:rPr lang="en-US" sz="2800" dirty="0"/>
              <a:t>Licensing is typically formalized through a licensing agreement, which is a legal contract that outlines the terms and conditions of the technology transfer. This agreement specifies the rights, obligations, and limitations of both the licensor (the owner of the technology) and the licensee (the recipient of the technology).</a:t>
            </a:r>
          </a:p>
          <a:p>
            <a:pPr algn="just"/>
            <a:endParaRPr lang="en-US" dirty="0"/>
          </a:p>
        </p:txBody>
      </p:sp>
    </p:spTree>
    <p:extLst>
      <p:ext uri="{BB962C8B-B14F-4D97-AF65-F5344CB8AC3E}">
        <p14:creationId xmlns:p14="http://schemas.microsoft.com/office/powerpoint/2010/main" val="1837828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8E36D-720C-473E-A122-F6CFAD1F70F9}"/>
              </a:ext>
            </a:extLst>
          </p:cNvPr>
          <p:cNvSpPr>
            <a:spLocks noGrp="1"/>
          </p:cNvSpPr>
          <p:nvPr>
            <p:ph idx="1"/>
          </p:nvPr>
        </p:nvSpPr>
        <p:spPr>
          <a:xfrm>
            <a:off x="0" y="0"/>
            <a:ext cx="12192000" cy="6858000"/>
          </a:xfrm>
        </p:spPr>
        <p:txBody>
          <a:bodyPr/>
          <a:lstStyle/>
          <a:p>
            <a:pPr algn="just"/>
            <a:r>
              <a:rPr lang="en-US" b="1" dirty="0"/>
              <a:t>Types of Licenses</a:t>
            </a:r>
            <a:r>
              <a:rPr lang="en-US" dirty="0"/>
              <a:t>:</a:t>
            </a:r>
          </a:p>
          <a:p>
            <a:pPr lvl="1" algn="just"/>
            <a:r>
              <a:rPr lang="en-US" sz="2800" dirty="0"/>
              <a:t>Exclusive License: Grants exclusive rights to the licensee, meaning no other party, including the licensor, can use or license the technology in the defined territory.</a:t>
            </a:r>
          </a:p>
          <a:p>
            <a:pPr lvl="1" algn="just"/>
            <a:r>
              <a:rPr lang="en-US" sz="2800" dirty="0"/>
              <a:t>Non-Exclusive License: Allows multiple licensees to use the technology simultaneously.</a:t>
            </a:r>
          </a:p>
          <a:p>
            <a:pPr lvl="1" algn="just"/>
            <a:r>
              <a:rPr lang="en-US" sz="2800" dirty="0"/>
              <a:t>Sole License: Permits only the licensee and the licensor to use the technology, excluding all others.</a:t>
            </a:r>
          </a:p>
          <a:p>
            <a:pPr algn="just"/>
            <a:r>
              <a:rPr lang="en-US" b="1" dirty="0"/>
              <a:t>Technology Transfer Modes</a:t>
            </a:r>
            <a:r>
              <a:rPr lang="en-US" dirty="0"/>
              <a:t>:</a:t>
            </a:r>
          </a:p>
          <a:p>
            <a:pPr algn="just"/>
            <a:r>
              <a:rPr lang="en-US" dirty="0"/>
              <a:t>Assignment: The licensor transfers full ownership of the technology to the licensee.</a:t>
            </a:r>
          </a:p>
          <a:p>
            <a:pPr algn="just"/>
            <a:r>
              <a:rPr lang="en-US" dirty="0"/>
              <a:t>Lease or Rental: The licensee is granted the right to use the technology for a specific period, after which it may revert to the licensor.</a:t>
            </a:r>
          </a:p>
          <a:p>
            <a:pPr algn="just"/>
            <a:r>
              <a:rPr lang="en-US" dirty="0"/>
              <a:t>Franchising: Involves the transfer of a package of rights, including the use of a brand, business model, and technology, in exchange for fees.</a:t>
            </a:r>
          </a:p>
          <a:p>
            <a:pPr marL="457200" lvl="1" indent="0">
              <a:buNone/>
            </a:pPr>
            <a:endParaRPr lang="en-US" sz="2800" dirty="0"/>
          </a:p>
          <a:p>
            <a:endParaRPr lang="en-US" dirty="0"/>
          </a:p>
        </p:txBody>
      </p:sp>
    </p:spTree>
    <p:extLst>
      <p:ext uri="{BB962C8B-B14F-4D97-AF65-F5344CB8AC3E}">
        <p14:creationId xmlns:p14="http://schemas.microsoft.com/office/powerpoint/2010/main" val="3629618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3F95FC-5C74-4A73-A538-9FB4D72BBEEC}"/>
              </a:ext>
            </a:extLst>
          </p:cNvPr>
          <p:cNvSpPr>
            <a:spLocks noGrp="1"/>
          </p:cNvSpPr>
          <p:nvPr>
            <p:ph idx="1"/>
          </p:nvPr>
        </p:nvSpPr>
        <p:spPr>
          <a:xfrm>
            <a:off x="-1" y="0"/>
            <a:ext cx="12368463" cy="6858000"/>
          </a:xfrm>
        </p:spPr>
        <p:txBody>
          <a:bodyPr>
            <a:normAutofit lnSpcReduction="10000"/>
          </a:bodyPr>
          <a:lstStyle/>
          <a:p>
            <a:pPr algn="just"/>
            <a:r>
              <a:rPr lang="en-US" b="1" dirty="0"/>
              <a:t>Royalties</a:t>
            </a:r>
            <a:r>
              <a:rPr lang="en-US" dirty="0"/>
              <a:t>:</a:t>
            </a:r>
          </a:p>
          <a:p>
            <a:pPr lvl="1" algn="just"/>
            <a:r>
              <a:rPr lang="en-US" dirty="0"/>
              <a:t>License agreements often involve the payment of royalties by the licensee to the licensor. Royalties are typically a percentage of the revenue generated by the licensee from the use of the licensed technology.</a:t>
            </a:r>
          </a:p>
          <a:p>
            <a:pPr algn="just"/>
            <a:r>
              <a:rPr lang="en-US" b="1" dirty="0"/>
              <a:t>Quality Control</a:t>
            </a:r>
            <a:r>
              <a:rPr lang="en-US" dirty="0"/>
              <a:t>:</a:t>
            </a:r>
          </a:p>
          <a:p>
            <a:pPr lvl="1" algn="just"/>
            <a:r>
              <a:rPr lang="en-US" dirty="0"/>
              <a:t>Many licensing agreements include provisions for quality control to ensure that the licensed technology is used in a manner consistent with the licensor's standards and brand reputation.</a:t>
            </a:r>
          </a:p>
          <a:p>
            <a:pPr algn="just"/>
            <a:r>
              <a:rPr lang="en-US" b="1" dirty="0"/>
              <a:t>Sublicensing</a:t>
            </a:r>
            <a:r>
              <a:rPr lang="en-US" dirty="0"/>
              <a:t>:</a:t>
            </a:r>
          </a:p>
          <a:p>
            <a:pPr lvl="1" algn="just"/>
            <a:r>
              <a:rPr lang="en-US" dirty="0"/>
              <a:t>The licensing agreement may or may not permit sublicensing. Sublicensing allows the original licensee to grant licenses to third parties, potentially expanding the reach of the technology.</a:t>
            </a:r>
          </a:p>
          <a:p>
            <a:pPr algn="just"/>
            <a:r>
              <a:rPr lang="en-US" b="1" dirty="0"/>
              <a:t>Intellectual Property Rights (IPR)</a:t>
            </a:r>
            <a:r>
              <a:rPr lang="en-US" dirty="0"/>
              <a:t>:</a:t>
            </a:r>
          </a:p>
          <a:p>
            <a:pPr lvl="1" algn="just"/>
            <a:r>
              <a:rPr lang="en-US" dirty="0"/>
              <a:t>Licensing often involves intellectual property rights, such as patents, trademarks, copyrights, and trade secrets. The agreement should specify the extent of the rights being transferred.</a:t>
            </a:r>
          </a:p>
          <a:p>
            <a:pPr algn="just"/>
            <a:r>
              <a:rPr lang="en-US" b="1" dirty="0"/>
              <a:t>Territorial Considerations</a:t>
            </a:r>
            <a:r>
              <a:rPr lang="en-US" dirty="0"/>
              <a:t>:</a:t>
            </a:r>
          </a:p>
          <a:p>
            <a:pPr lvl="1" algn="just"/>
            <a:r>
              <a:rPr lang="en-US" dirty="0"/>
              <a:t>Licensing can be limited to specific geographic territories, which may be global, regional, or national, depending on the agreement.</a:t>
            </a:r>
          </a:p>
          <a:p>
            <a:pPr marL="457200" lvl="1" indent="0">
              <a:buNone/>
            </a:pPr>
            <a:endParaRPr lang="en-US" dirty="0"/>
          </a:p>
          <a:p>
            <a:endParaRPr lang="en-US" dirty="0"/>
          </a:p>
        </p:txBody>
      </p:sp>
    </p:spTree>
    <p:extLst>
      <p:ext uri="{BB962C8B-B14F-4D97-AF65-F5344CB8AC3E}">
        <p14:creationId xmlns:p14="http://schemas.microsoft.com/office/powerpoint/2010/main" val="40691761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96AA0A-AABA-418B-9F85-A5AFF4867F6F}"/>
              </a:ext>
            </a:extLst>
          </p:cNvPr>
          <p:cNvSpPr>
            <a:spLocks noGrp="1"/>
          </p:cNvSpPr>
          <p:nvPr>
            <p:ph idx="1"/>
          </p:nvPr>
        </p:nvSpPr>
        <p:spPr>
          <a:xfrm>
            <a:off x="0" y="288758"/>
            <a:ext cx="12007516" cy="6569242"/>
          </a:xfrm>
        </p:spPr>
        <p:txBody>
          <a:bodyPr/>
          <a:lstStyle/>
          <a:p>
            <a:pPr algn="just"/>
            <a:r>
              <a:rPr lang="en-US" b="1" dirty="0"/>
              <a:t>Termination and Renewal</a:t>
            </a:r>
            <a:r>
              <a:rPr lang="en-US" dirty="0"/>
              <a:t>:</a:t>
            </a:r>
          </a:p>
          <a:p>
            <a:pPr lvl="1" algn="just"/>
            <a:r>
              <a:rPr lang="en-US" dirty="0"/>
              <a:t>Licensing agreements specify the conditions under which the agreement can be terminated and the circumstances under which it can be renewed or extended.</a:t>
            </a:r>
          </a:p>
          <a:p>
            <a:pPr algn="just"/>
            <a:r>
              <a:rPr lang="en-US" b="1" dirty="0"/>
              <a:t>Compliance with Antitrust Laws</a:t>
            </a:r>
            <a:r>
              <a:rPr lang="en-US" dirty="0"/>
              <a:t>:</a:t>
            </a:r>
          </a:p>
          <a:p>
            <a:pPr lvl="1" algn="just"/>
            <a:r>
              <a:rPr lang="en-US" dirty="0"/>
              <a:t>Licensing arrangements should comply with antitrust and competition laws, which can vary by jurisdiction. Anti-competitive behavior, such as price-fixing or market division, should be avoided.</a:t>
            </a:r>
          </a:p>
          <a:p>
            <a:pPr algn="just"/>
            <a:r>
              <a:rPr lang="en-US" b="1" dirty="0"/>
              <a:t>Enforceability and Legal Protections</a:t>
            </a:r>
            <a:r>
              <a:rPr lang="en-US" dirty="0"/>
              <a:t>:</a:t>
            </a:r>
          </a:p>
          <a:p>
            <a:pPr lvl="1" algn="just"/>
            <a:r>
              <a:rPr lang="en-US" dirty="0"/>
              <a:t>The enforceability of licensing agreements can depend on local laws and the legal system. Legal protections and remedies for both parties should be addressed in the agreement.</a:t>
            </a:r>
          </a:p>
          <a:p>
            <a:pPr algn="just"/>
            <a:r>
              <a:rPr lang="en-US" b="1" dirty="0"/>
              <a:t>Technology Transfer for Development and Innovation</a:t>
            </a:r>
            <a:r>
              <a:rPr lang="en-US" dirty="0"/>
              <a:t>:</a:t>
            </a:r>
          </a:p>
          <a:p>
            <a:pPr lvl="1" algn="just"/>
            <a:r>
              <a:rPr lang="en-US" dirty="0"/>
              <a:t>Technology transfer can support innovation and development, particularly in fields like medicine, renewable energy, and agriculture, by allowing access to patented technologies and expertise.</a:t>
            </a:r>
          </a:p>
          <a:p>
            <a:endParaRPr lang="en-US" dirty="0"/>
          </a:p>
        </p:txBody>
      </p:sp>
    </p:spTree>
    <p:extLst>
      <p:ext uri="{BB962C8B-B14F-4D97-AF65-F5344CB8AC3E}">
        <p14:creationId xmlns:p14="http://schemas.microsoft.com/office/powerpoint/2010/main" val="3282485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C344-E0CC-416B-8401-B8C59CD82C24}"/>
              </a:ext>
            </a:extLst>
          </p:cNvPr>
          <p:cNvSpPr>
            <a:spLocks noGrp="1"/>
          </p:cNvSpPr>
          <p:nvPr>
            <p:ph type="title"/>
          </p:nvPr>
        </p:nvSpPr>
        <p:spPr>
          <a:xfrm>
            <a:off x="1102895" y="0"/>
            <a:ext cx="10515600" cy="1325563"/>
          </a:xfrm>
        </p:spPr>
        <p:txBody>
          <a:bodyPr/>
          <a:lstStyle/>
          <a:p>
            <a:pPr algn="ctr"/>
            <a:r>
              <a:rPr lang="en-US" b="1" dirty="0"/>
              <a:t>Patent information and databases</a:t>
            </a:r>
          </a:p>
        </p:txBody>
      </p:sp>
      <p:sp>
        <p:nvSpPr>
          <p:cNvPr id="3" name="Content Placeholder 2">
            <a:extLst>
              <a:ext uri="{FF2B5EF4-FFF2-40B4-BE49-F238E27FC236}">
                <a16:creationId xmlns:a16="http://schemas.microsoft.com/office/drawing/2014/main" id="{28731E44-CF1A-47AF-B433-5F4ACFDFABF0}"/>
              </a:ext>
            </a:extLst>
          </p:cNvPr>
          <p:cNvSpPr>
            <a:spLocks noGrp="1"/>
          </p:cNvSpPr>
          <p:nvPr>
            <p:ph idx="1"/>
          </p:nvPr>
        </p:nvSpPr>
        <p:spPr>
          <a:xfrm>
            <a:off x="0" y="1690688"/>
            <a:ext cx="12192000" cy="5167312"/>
          </a:xfrm>
        </p:spPr>
        <p:txBody>
          <a:bodyPr>
            <a:normAutofit fontScale="92500"/>
          </a:bodyPr>
          <a:lstStyle/>
          <a:p>
            <a:pPr algn="just"/>
            <a:r>
              <a:rPr lang="en-US" b="1" dirty="0"/>
              <a:t>Patent Databases</a:t>
            </a:r>
            <a:r>
              <a:rPr lang="en-US" dirty="0"/>
              <a:t>:</a:t>
            </a:r>
          </a:p>
          <a:p>
            <a:pPr lvl="1" algn="just"/>
            <a:r>
              <a:rPr lang="en-US" dirty="0"/>
              <a:t>Patent databases are digital repositories of patent documents and related information. They provide access to a vast collection of patents granted by various patent offices worldwide.</a:t>
            </a:r>
          </a:p>
          <a:p>
            <a:pPr algn="just"/>
            <a:r>
              <a:rPr lang="en-US" b="1" dirty="0"/>
              <a:t>Types of Patent Databases</a:t>
            </a:r>
            <a:r>
              <a:rPr lang="en-US" dirty="0"/>
              <a:t>:</a:t>
            </a:r>
          </a:p>
          <a:p>
            <a:pPr lvl="1" algn="just"/>
            <a:r>
              <a:rPr lang="en-US" dirty="0"/>
              <a:t>Public Patent Databases: These are freely accessible databases provided by patent offices and organizations. Examples include the United States Patent and Trademark Office (USPTO), European Patent Office (EPO), and the World Intellectual Property Organization (WIPO).</a:t>
            </a:r>
          </a:p>
          <a:p>
            <a:pPr lvl="1" algn="just"/>
            <a:r>
              <a:rPr lang="en-US" dirty="0"/>
              <a:t>Commercial Patent Databases: These are subscription-based services offered by private companies, such as Thomson Reuters' Derwent World Patents Index, LexisNexis </a:t>
            </a:r>
            <a:r>
              <a:rPr lang="en-US" dirty="0" err="1"/>
              <a:t>PatentSight</a:t>
            </a:r>
            <a:r>
              <a:rPr lang="en-US" dirty="0"/>
              <a:t>, and </a:t>
            </a:r>
            <a:r>
              <a:rPr lang="en-US" dirty="0" err="1"/>
              <a:t>Questel</a:t>
            </a:r>
            <a:r>
              <a:rPr lang="en-US" dirty="0"/>
              <a:t> Orbit, which provide advanced search and analysis features.</a:t>
            </a:r>
          </a:p>
          <a:p>
            <a:pPr algn="just"/>
            <a:r>
              <a:rPr lang="en-US" b="1" dirty="0"/>
              <a:t>Contents of Patent Databases</a:t>
            </a:r>
            <a:r>
              <a:rPr lang="en-US" dirty="0"/>
              <a:t>:</a:t>
            </a:r>
          </a:p>
          <a:p>
            <a:pPr lvl="1" algn="just"/>
            <a:r>
              <a:rPr lang="en-US" dirty="0"/>
              <a:t>Patent databases include patent documents, which contain detailed information about the patented inventions, including descriptions, claims, drawings, and legal data. They also often include bibliographic data, such as patent titles, inventors, assignees, and filing dates.</a:t>
            </a:r>
          </a:p>
          <a:p>
            <a:endParaRPr lang="en-US" dirty="0"/>
          </a:p>
        </p:txBody>
      </p:sp>
    </p:spTree>
    <p:extLst>
      <p:ext uri="{BB962C8B-B14F-4D97-AF65-F5344CB8AC3E}">
        <p14:creationId xmlns:p14="http://schemas.microsoft.com/office/powerpoint/2010/main" val="6715895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6CAD1-FB12-4E62-96A2-F8B76162A5D0}"/>
              </a:ext>
            </a:extLst>
          </p:cNvPr>
          <p:cNvSpPr>
            <a:spLocks noGrp="1"/>
          </p:cNvSpPr>
          <p:nvPr>
            <p:ph idx="1"/>
          </p:nvPr>
        </p:nvSpPr>
        <p:spPr>
          <a:xfrm>
            <a:off x="1" y="336884"/>
            <a:ext cx="11911262" cy="6521115"/>
          </a:xfrm>
        </p:spPr>
        <p:txBody>
          <a:bodyPr>
            <a:normAutofit/>
          </a:bodyPr>
          <a:lstStyle/>
          <a:p>
            <a:r>
              <a:rPr lang="en-US" b="1" dirty="0"/>
              <a:t>Technology Landscaping</a:t>
            </a:r>
            <a:r>
              <a:rPr lang="en-US" dirty="0"/>
              <a:t>:</a:t>
            </a:r>
          </a:p>
          <a:p>
            <a:pPr lvl="1"/>
            <a:r>
              <a:rPr lang="en-US" dirty="0"/>
              <a:t>Technology landscaping involves visualizing and analyzing patent data to identify trends, key players, emerging technologies, and areas with high patent activity.</a:t>
            </a:r>
          </a:p>
          <a:p>
            <a:r>
              <a:rPr lang="en-US" b="1" dirty="0"/>
              <a:t>Patent Classification Systems</a:t>
            </a:r>
            <a:r>
              <a:rPr lang="en-US" dirty="0"/>
              <a:t>:</a:t>
            </a:r>
          </a:p>
          <a:p>
            <a:pPr lvl="1"/>
            <a:r>
              <a:rPr lang="en-US" dirty="0"/>
              <a:t>Patent databases use standardized classification systems, such as the Cooperative Patent Classification (CPC) and International Patent Classification (IPC), to categorize patents by technology field, making it easier to find relevant patents.</a:t>
            </a:r>
          </a:p>
          <a:p>
            <a:r>
              <a:rPr lang="en-US" b="1" dirty="0"/>
              <a:t>Legal Status Information</a:t>
            </a:r>
            <a:r>
              <a:rPr lang="en-US" dirty="0"/>
              <a:t>:</a:t>
            </a:r>
          </a:p>
          <a:p>
            <a:pPr lvl="1"/>
            <a:r>
              <a:rPr lang="en-US" dirty="0"/>
              <a:t>Patent databases provide information about the legal status of patents, including grant, expiration, maintenance fees, and licensing.</a:t>
            </a:r>
          </a:p>
          <a:p>
            <a:r>
              <a:rPr lang="en-US" b="1" dirty="0"/>
              <a:t>Citation Information</a:t>
            </a:r>
            <a:r>
              <a:rPr lang="en-US" dirty="0"/>
              <a:t>:</a:t>
            </a:r>
          </a:p>
          <a:p>
            <a:pPr lvl="1"/>
            <a:r>
              <a:rPr lang="en-US" dirty="0"/>
              <a:t>Patent documents often cite other patents, either as references or prior art. Analyzing these citations can reveal the influence and relevance of a patent in a particular field.</a:t>
            </a:r>
          </a:p>
          <a:p>
            <a:endParaRPr lang="en-US" dirty="0"/>
          </a:p>
        </p:txBody>
      </p:sp>
    </p:spTree>
    <p:extLst>
      <p:ext uri="{BB962C8B-B14F-4D97-AF65-F5344CB8AC3E}">
        <p14:creationId xmlns:p14="http://schemas.microsoft.com/office/powerpoint/2010/main" val="2180861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A68-8102-4CDD-A4CF-9D08D8BB4558}"/>
              </a:ext>
            </a:extLst>
          </p:cNvPr>
          <p:cNvSpPr>
            <a:spLocks noGrp="1"/>
          </p:cNvSpPr>
          <p:nvPr>
            <p:ph type="title"/>
          </p:nvPr>
        </p:nvSpPr>
        <p:spPr>
          <a:xfrm>
            <a:off x="838200" y="-50216"/>
            <a:ext cx="10515600" cy="1325563"/>
          </a:xfrm>
        </p:spPr>
        <p:txBody>
          <a:bodyPr/>
          <a:lstStyle/>
          <a:p>
            <a:pPr algn="ctr"/>
            <a:r>
              <a:rPr lang="en-US" dirty="0"/>
              <a:t>GI</a:t>
            </a:r>
          </a:p>
        </p:txBody>
      </p:sp>
      <p:sp>
        <p:nvSpPr>
          <p:cNvPr id="3" name="Content Placeholder 2">
            <a:extLst>
              <a:ext uri="{FF2B5EF4-FFF2-40B4-BE49-F238E27FC236}">
                <a16:creationId xmlns:a16="http://schemas.microsoft.com/office/drawing/2014/main" id="{C41A983D-B05F-4195-8664-1A30D53A645F}"/>
              </a:ext>
            </a:extLst>
          </p:cNvPr>
          <p:cNvSpPr>
            <a:spLocks noGrp="1"/>
          </p:cNvSpPr>
          <p:nvPr>
            <p:ph idx="1"/>
          </p:nvPr>
        </p:nvSpPr>
        <p:spPr>
          <a:xfrm>
            <a:off x="0" y="1275346"/>
            <a:ext cx="12192000" cy="5582653"/>
          </a:xfrm>
        </p:spPr>
        <p:txBody>
          <a:bodyPr>
            <a:normAutofit/>
          </a:bodyPr>
          <a:lstStyle/>
          <a:p>
            <a:pPr marL="0" indent="0" algn="just">
              <a:buNone/>
            </a:pPr>
            <a:r>
              <a:rPr lang="en-US" dirty="0"/>
              <a:t>Geographical Indications (GIs) are a form of intellectual property rights that are used to protect and promote products that have a specific geographical origin and possess qualities, reputation, or characteristics that are essentially attributable to that place of origin. GIs are used to indicate that a product has a certain quality, reputation, or characteristic that is linked to its geographical origin.</a:t>
            </a:r>
          </a:p>
          <a:p>
            <a:pPr algn="just"/>
            <a:r>
              <a:rPr lang="en-US" dirty="0"/>
              <a:t>Protection: GIs provide legal protection to products associated with a particular region, ensuring that only producers within that specific geographic area can use the GI to market their products. This protection helps prevent unauthorized use or imitation of the product's name and reputation.</a:t>
            </a:r>
          </a:p>
          <a:p>
            <a:pPr algn="just"/>
            <a:r>
              <a:rPr lang="en-US" dirty="0"/>
              <a:t>Quality and Authenticity: GIs are often associated with products of high quality and authenticity, as they are produced in a particular region with specific traditional methods, climate, or other factors that contribute to their unique characteristics.</a:t>
            </a:r>
          </a:p>
          <a:p>
            <a:pPr algn="just"/>
            <a:endParaRPr lang="en-US" dirty="0"/>
          </a:p>
        </p:txBody>
      </p:sp>
    </p:spTree>
    <p:extLst>
      <p:ext uri="{BB962C8B-B14F-4D97-AF65-F5344CB8AC3E}">
        <p14:creationId xmlns:p14="http://schemas.microsoft.com/office/powerpoint/2010/main" val="287634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A8997-DAAE-49B3-87CC-C12A745F7682}"/>
              </a:ext>
            </a:extLst>
          </p:cNvPr>
          <p:cNvSpPr>
            <a:spLocks noGrp="1"/>
          </p:cNvSpPr>
          <p:nvPr>
            <p:ph idx="1"/>
          </p:nvPr>
        </p:nvSpPr>
        <p:spPr>
          <a:xfrm>
            <a:off x="0" y="0"/>
            <a:ext cx="12192000" cy="6858000"/>
          </a:xfrm>
        </p:spPr>
        <p:txBody>
          <a:bodyPr>
            <a:normAutofit lnSpcReduction="10000"/>
          </a:bodyPr>
          <a:lstStyle/>
          <a:p>
            <a:pPr algn="just"/>
            <a:r>
              <a:rPr lang="en-US" dirty="0"/>
              <a:t>Registration: To qualify for GI protection, a product must meet certain criteria and be registered with the relevant authorities or organizations in the country or region where the GI system is in place. The registration process varies from one country to another and may involve proving the product's connection to the specific geographic area and its unique characteristics.</a:t>
            </a:r>
          </a:p>
          <a:p>
            <a:pPr algn="just"/>
            <a:r>
              <a:rPr lang="en-US" dirty="0"/>
              <a:t>Economic Benefits: GIs can have economic benefits for the producers and the regions where the products are made. They can help promote tourism and local economies by drawing attention to the unique products associated with a particular place.</a:t>
            </a:r>
          </a:p>
          <a:p>
            <a:pPr algn="just"/>
            <a:r>
              <a:rPr lang="en-US" dirty="0"/>
              <a:t>International Agreements: There are international agreements, such as the Agreement on Trade-Related Aspects of Intellectual Property Rights (TRIPS) under the World Trade Organization (WTO), which provide a framework for the protection of GIs on a global scale. Many countries have their own domestic laws and regulations for GIs, and these can vary in terms of the level of protection they provide.</a:t>
            </a:r>
          </a:p>
          <a:p>
            <a:pPr algn="just"/>
            <a:r>
              <a:rPr lang="en-US" dirty="0"/>
              <a:t>Cultural and Heritage Preservation: GIs also play a role in preserving and promoting the cultural and traditional aspects of a region. They help maintain the heritage and traditions associated with the production of specific products.</a:t>
            </a:r>
          </a:p>
          <a:p>
            <a:endParaRPr lang="en-US" dirty="0"/>
          </a:p>
        </p:txBody>
      </p:sp>
    </p:spTree>
    <p:extLst>
      <p:ext uri="{BB962C8B-B14F-4D97-AF65-F5344CB8AC3E}">
        <p14:creationId xmlns:p14="http://schemas.microsoft.com/office/powerpoint/2010/main" val="41505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25028</TotalTime>
  <Words>8901</Words>
  <Application>Microsoft Office PowerPoint</Application>
  <PresentationFormat>Widescreen</PresentationFormat>
  <Paragraphs>546</Paragraphs>
  <Slides>111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Calibri</vt:lpstr>
      <vt:lpstr>Calibri Light</vt:lpstr>
      <vt:lpstr>Rubik</vt:lpstr>
      <vt:lpstr>Wingdings</vt:lpstr>
      <vt:lpstr>Office Theme</vt:lpstr>
      <vt:lpstr>Research Methodology &amp; IPR Course Code: BTCS4801</vt:lpstr>
      <vt:lpstr>What is research?</vt:lpstr>
      <vt:lpstr>RESEARCH PROCESS FLOW CHART</vt:lpstr>
      <vt:lpstr>Research Process Stages</vt:lpstr>
      <vt:lpstr>Criteria\ Characteristics of Good Research</vt:lpstr>
      <vt:lpstr>Criteria\ Characteristics of Good Research</vt:lpstr>
      <vt:lpstr>Problems Encountered by Researchers in India</vt:lpstr>
      <vt:lpstr>Motivation for Research</vt:lpstr>
      <vt:lpstr>Research problem</vt:lpstr>
      <vt:lpstr>Components of Research problem</vt:lpstr>
      <vt:lpstr>Errors encountered  by Researcher </vt:lpstr>
      <vt:lpstr>Examples</vt:lpstr>
      <vt:lpstr>Sources of Research Problems</vt:lpstr>
      <vt:lpstr>Sources of Research Problems</vt:lpstr>
      <vt:lpstr>Scope and Objectives of research problem</vt:lpstr>
      <vt:lpstr>PowerPoint Presentation</vt:lpstr>
      <vt:lpstr>Approaches of Investigation of Solutions</vt:lpstr>
      <vt:lpstr>Approaches of Investigation of Solutions</vt:lpstr>
      <vt:lpstr>Approaches of Investigation of Solutions</vt:lpstr>
      <vt:lpstr>Effective Literature Study approaches</vt:lpstr>
      <vt:lpstr>Effective Literature Study approaches</vt:lpstr>
      <vt:lpstr>Effective Literature Study approaches</vt:lpstr>
      <vt:lpstr>Effective Literature Study approaches</vt:lpstr>
      <vt:lpstr>Effective Literature Study approaches</vt:lpstr>
      <vt:lpstr>Effective Literature Study approaches</vt:lpstr>
      <vt:lpstr> Plagiarism Analysis</vt:lpstr>
      <vt:lpstr> Plagiarism Analysis</vt:lpstr>
      <vt:lpstr>Plagiarism Analysis</vt:lpstr>
      <vt:lpstr>Plagiarism Analysis</vt:lpstr>
      <vt:lpstr>Research Ethics</vt:lpstr>
      <vt:lpstr>Research Ethics</vt:lpstr>
      <vt:lpstr>Research Ethics</vt:lpstr>
      <vt:lpstr>Effective Technical Writing</vt:lpstr>
      <vt:lpstr>Effective Technical Writing</vt:lpstr>
      <vt:lpstr>Core collection of WEB of Science</vt:lpstr>
      <vt:lpstr>Why Research Report</vt:lpstr>
      <vt:lpstr>Types of research report  </vt:lpstr>
      <vt:lpstr>PowerPoint Presentation</vt:lpstr>
      <vt:lpstr>Common structure for a technical report    </vt:lpstr>
      <vt:lpstr>Common writing errors in research reports  </vt:lpstr>
      <vt:lpstr>PowerPoint Presentation</vt:lpstr>
      <vt:lpstr>Research Proposal</vt:lpstr>
      <vt:lpstr>Nature of Intellectual property</vt:lpstr>
      <vt:lpstr>Nature of Intellectual property</vt:lpstr>
      <vt:lpstr>Nature of 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a patent do? </vt:lpstr>
      <vt:lpstr>PowerPoint Presentation</vt:lpstr>
      <vt:lpstr>Importance of patents </vt:lpstr>
      <vt:lpstr>What are Patent Rights </vt:lpstr>
      <vt:lpstr>What is an Invention? </vt:lpstr>
      <vt:lpstr> Patentable subject matter </vt:lpstr>
      <vt:lpstr>“NEW”MEANS </vt:lpstr>
      <vt:lpstr> What is not Patentable </vt:lpstr>
      <vt:lpstr> Inventions Not Patentable -Sec 3</vt:lpstr>
      <vt:lpstr>Inventions Not Patentable -Sec 3 </vt:lpstr>
      <vt:lpstr>Process of Patenting </vt:lpstr>
      <vt:lpstr> Where to file patent application </vt:lpstr>
      <vt:lpstr> How to file a patent application?</vt:lpstr>
      <vt:lpstr>GENERAL PROCEDURE FOR OBTAINING A PATENT</vt:lpstr>
      <vt:lpstr>PowerPoint Presentation</vt:lpstr>
      <vt:lpstr>PowerPoint Presentation</vt:lpstr>
      <vt:lpstr> Who can file Patent Application </vt:lpstr>
      <vt:lpstr>PowerPoint Presentation</vt:lpstr>
      <vt:lpstr>PowerPoint Presentation</vt:lpstr>
      <vt:lpstr>International cooperation on Intellectual Property.   </vt:lpstr>
      <vt:lpstr>PowerPoint Presentation</vt:lpstr>
      <vt:lpstr>PowerPoint Presentation</vt:lpstr>
      <vt:lpstr>PowerPoint Presentation</vt:lpstr>
      <vt:lpstr>PowerPoint Presentation</vt:lpstr>
      <vt:lpstr>PowerPoint Presentation</vt:lpstr>
      <vt:lpstr>PCT</vt:lpstr>
      <vt:lpstr>PowerPoint Presentation</vt:lpstr>
      <vt:lpstr>PowerPoint Presentation</vt:lpstr>
      <vt:lpstr>PowerPoint Presentation</vt:lpstr>
      <vt:lpstr>New Developments in IPR: Administration of Patent System   </vt:lpstr>
      <vt:lpstr>PowerPoint Presentation</vt:lpstr>
      <vt:lpstr>PowerPoint Presentation</vt:lpstr>
      <vt:lpstr>Scope of Patent Rights</vt:lpstr>
      <vt:lpstr>PowerPoint Presentation</vt:lpstr>
      <vt:lpstr>PowerPoint Presentation</vt:lpstr>
      <vt:lpstr>Licensing and transfer of technology </vt:lpstr>
      <vt:lpstr>PowerPoint Presentation</vt:lpstr>
      <vt:lpstr>PowerPoint Presentation</vt:lpstr>
      <vt:lpstr>PowerPoint Presentation</vt:lpstr>
      <vt:lpstr>Patent information and databases</vt:lpstr>
      <vt:lpstr>PowerPoint Presentation</vt:lpstr>
      <vt:lpstr>GI</vt:lpstr>
      <vt:lpstr>PowerPoint Presentation</vt:lpstr>
      <vt:lpstr>New developments in IPR; IPR of Biological Systems   </vt:lpstr>
      <vt:lpstr>PowerPoint Presentation</vt:lpstr>
      <vt:lpstr>PowerPoint Presentation</vt:lpstr>
      <vt:lpstr>New developments in IPR: Computer software</vt:lpstr>
      <vt:lpstr>PowerPoint Presentation</vt:lpstr>
      <vt:lpstr>PowerPoint Presentation</vt:lpstr>
      <vt:lpstr>PowerPoint Presentation</vt:lpstr>
      <vt:lpstr>Traditional knowledge Case Studies, IPR and IITs.    </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Methodology &amp; IPR Course Code: BTCS4801</dc:title>
  <dc:creator/>
  <cp:lastModifiedBy>Mr. Gurmeet Singh GUSCSE202232096</cp:lastModifiedBy>
  <cp:revision>172</cp:revision>
  <cp:lastPrinted>2023-10-12T07:49:49Z</cp:lastPrinted>
  <dcterms:created xsi:type="dcterms:W3CDTF">2023-08-02T04:38:58Z</dcterms:created>
  <dcterms:modified xsi:type="dcterms:W3CDTF">2023-11-09T06:15:20Z</dcterms:modified>
</cp:coreProperties>
</file>